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12192000"/>
  <p:notesSz cx="6858000" cy="9144000"/>
  <p:embeddedFontLst>
    <p:embeddedFont>
      <p:font typeface="Play"/>
      <p:regular r:id="rId14"/>
      <p:bold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Play-bold.fntdata"/><Relationship Id="rId14" Type="http://schemas.openxmlformats.org/officeDocument/2006/relationships/font" Target="fonts/Play-regular.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g2f85cdc1dca_0_1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84" name="Google Shape;84;g2f85cdc1dca_0_118: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85" name="Google Shape;85;g2f85cdc1dca_0_118: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2f85cdc1dca_0_31: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0" name="Google Shape;90;g2f85cdc1dca_0_3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g2f85cdc1dca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0" name="Google Shape;110;g2f85cdc1dca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4" name="Google Shape;124;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2f85cdc1dca_0_53: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6" name="Google Shape;136;g2f85cdc1dca_0_5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2f85cdc1dca_0_6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8" name="Google Shape;148;g2f85cdc1dca_0_6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2f85cdc1dca_0_87: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0" name="Google Shape;160;g2f85cdc1dca_0_8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2" name="Google Shape;172;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2f85cdc1dca_0_1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2f85cdc1dca_0_125: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8" name="Google Shape;188;g2f85cdc1dca_0_125: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 name="Google Shape;17;p2"/>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8" name="Google Shape;1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 name="Google Shape;2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pic>
        <p:nvPicPr>
          <p:cNvPr id="21" name="Google Shape;21;p2"/>
          <p:cNvPicPr preferRelativeResize="0"/>
          <p:nvPr/>
        </p:nvPicPr>
        <p:blipFill rotWithShape="1">
          <a:blip r:embed="rId2">
            <a:alphaModFix/>
          </a:blip>
          <a:srcRect b="0" l="0" r="0" t="0"/>
          <a:stretch/>
        </p:blipFill>
        <p:spPr>
          <a:xfrm>
            <a:off x="27710" y="0"/>
            <a:ext cx="12164290" cy="6858000"/>
          </a:xfrm>
          <a:prstGeom prst="rect">
            <a:avLst/>
          </a:prstGeom>
          <a:noFill/>
          <a:ln>
            <a:noFill/>
          </a:ln>
        </p:spPr>
      </p:pic>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6" name="Shape 76"/>
        <p:cNvGrpSpPr/>
        <p:nvPr/>
      </p:nvGrpSpPr>
      <p:grpSpPr>
        <a:xfrm>
          <a:off x="0" y="0"/>
          <a:ext cx="0" cy="0"/>
          <a:chOff x="0" y="0"/>
          <a:chExt cx="0" cy="0"/>
        </a:xfrm>
      </p:grpSpPr>
      <p:sp>
        <p:nvSpPr>
          <p:cNvPr id="77" name="Google Shape;77;p11"/>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8" name="Google Shape;78;p11"/>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0" name="Google Shape;80;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1" name="Google Shape;81;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2" name="Shape 22"/>
        <p:cNvGrpSpPr/>
        <p:nvPr/>
      </p:nvGrpSpPr>
      <p:grpSpPr>
        <a:xfrm>
          <a:off x="0" y="0"/>
          <a:ext cx="0" cy="0"/>
          <a:chOff x="0" y="0"/>
          <a:chExt cx="0" cy="0"/>
        </a:xfrm>
      </p:grpSpPr>
      <p:sp>
        <p:nvSpPr>
          <p:cNvPr id="23" name="Google Shape;23;p3"/>
          <p:cNvSpPr txBox="1"/>
          <p:nvPr>
            <p:ph type="title"/>
          </p:nvPr>
        </p:nvSpPr>
        <p:spPr>
          <a:xfrm>
            <a:off x="405441" y="365126"/>
            <a:ext cx="11490383" cy="916454"/>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2"/>
              </a:buClr>
              <a:buSzPts val="4400"/>
              <a:buFont typeface="Play"/>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4" name="Google Shape;24;p3"/>
          <p:cNvSpPr txBox="1"/>
          <p:nvPr>
            <p:ph idx="1" type="body"/>
          </p:nvPr>
        </p:nvSpPr>
        <p:spPr>
          <a:xfrm>
            <a:off x="405441" y="1418105"/>
            <a:ext cx="11490383" cy="4758858"/>
          </a:xfrm>
          <a:prstGeom prst="rect">
            <a:avLst/>
          </a:prstGeom>
          <a:noFill/>
          <a:ln>
            <a:noFill/>
          </a:ln>
        </p:spPr>
        <p:txBody>
          <a:bodyPr anchorCtr="0" anchor="t" bIns="45700" lIns="91425" spcFirstLastPara="1" rIns="91425" wrap="square" tIns="45700">
            <a:normAutofit/>
          </a:bodyPr>
          <a:lstStyle>
            <a:lvl1pPr indent="-406400" lvl="0" marL="457200" algn="l">
              <a:lnSpc>
                <a:spcPct val="90000"/>
              </a:lnSpc>
              <a:spcBef>
                <a:spcPts val="1000"/>
              </a:spcBef>
              <a:spcAft>
                <a:spcPts val="0"/>
              </a:spcAft>
              <a:buClr>
                <a:schemeClr val="dk2"/>
              </a:buClr>
              <a:buSzPts val="2800"/>
              <a:buFont typeface="Noto Sans Symbols"/>
              <a:buChar char="⮚"/>
              <a:defRPr>
                <a:solidFill>
                  <a:schemeClr val="dk2"/>
                </a:solidFill>
              </a:defRPr>
            </a:lvl1pPr>
            <a:lvl2pPr indent="-381000" lvl="1" marL="914400" algn="l">
              <a:lnSpc>
                <a:spcPct val="90000"/>
              </a:lnSpc>
              <a:spcBef>
                <a:spcPts val="500"/>
              </a:spcBef>
              <a:spcAft>
                <a:spcPts val="0"/>
              </a:spcAft>
              <a:buClr>
                <a:schemeClr val="dk2"/>
              </a:buClr>
              <a:buSzPts val="2400"/>
              <a:buFont typeface="Noto Sans Symbols"/>
              <a:buChar char="▪"/>
              <a:defRPr>
                <a:solidFill>
                  <a:schemeClr val="dk2"/>
                </a:solidFill>
              </a:defRPr>
            </a:lvl2pPr>
            <a:lvl3pPr indent="-355600" lvl="2" marL="1371600" algn="l">
              <a:lnSpc>
                <a:spcPct val="90000"/>
              </a:lnSpc>
              <a:spcBef>
                <a:spcPts val="500"/>
              </a:spcBef>
              <a:spcAft>
                <a:spcPts val="0"/>
              </a:spcAft>
              <a:buClr>
                <a:schemeClr val="dk2"/>
              </a:buClr>
              <a:buSzPts val="2000"/>
              <a:buFont typeface="Courier New"/>
              <a:buChar char="o"/>
              <a:defRPr>
                <a:solidFill>
                  <a:schemeClr val="dk2"/>
                </a:solidFill>
              </a:defRPr>
            </a:lvl3pPr>
            <a:lvl4pPr indent="-342900" lvl="3" marL="1828800" algn="l">
              <a:lnSpc>
                <a:spcPct val="90000"/>
              </a:lnSpc>
              <a:spcBef>
                <a:spcPts val="500"/>
              </a:spcBef>
              <a:spcAft>
                <a:spcPts val="0"/>
              </a:spcAft>
              <a:buClr>
                <a:schemeClr val="dk2"/>
              </a:buClr>
              <a:buSzPts val="1800"/>
              <a:buChar char="•"/>
              <a:defRPr>
                <a:solidFill>
                  <a:schemeClr val="dk2"/>
                </a:solidFill>
              </a:defRPr>
            </a:lvl4pPr>
            <a:lvl5pPr indent="-342900" lvl="4" marL="2286000" algn="l">
              <a:lnSpc>
                <a:spcPct val="90000"/>
              </a:lnSpc>
              <a:spcBef>
                <a:spcPts val="500"/>
              </a:spcBef>
              <a:spcAft>
                <a:spcPts val="0"/>
              </a:spcAft>
              <a:buClr>
                <a:schemeClr val="dk2"/>
              </a:buClr>
              <a:buSzPts val="1800"/>
              <a:buChar char="•"/>
              <a:defRPr>
                <a:solidFill>
                  <a:schemeClr val="dk2"/>
                </a:solidFill>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5" name="Google Shape;25;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 name="Google Shape;26;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7" name="Google Shape;27;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cxnSp>
        <p:nvCxnSpPr>
          <p:cNvPr id="28" name="Google Shape;28;p3"/>
          <p:cNvCxnSpPr/>
          <p:nvPr/>
        </p:nvCxnSpPr>
        <p:spPr>
          <a:xfrm>
            <a:off x="405442" y="1354347"/>
            <a:ext cx="11490384" cy="0"/>
          </a:xfrm>
          <a:prstGeom prst="straightConnector1">
            <a:avLst/>
          </a:prstGeom>
          <a:noFill/>
          <a:ln cap="flat" cmpd="sng" w="19050">
            <a:solidFill>
              <a:schemeClr val="accent1"/>
            </a:solidFill>
            <a:prstDash val="solid"/>
            <a:miter lim="800000"/>
            <a:headEnd len="sm" w="sm" type="none"/>
            <a:tailEnd len="sm" w="sm" type="none"/>
          </a:ln>
        </p:spPr>
      </p:cxn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9" name="Shape 29"/>
        <p:cNvGrpSpPr/>
        <p:nvPr/>
      </p:nvGrpSpPr>
      <p:grpSpPr>
        <a:xfrm>
          <a:off x="0" y="0"/>
          <a:ext cx="0" cy="0"/>
          <a:chOff x="0" y="0"/>
          <a:chExt cx="0" cy="0"/>
        </a:xfrm>
      </p:grpSpPr>
      <p:sp>
        <p:nvSpPr>
          <p:cNvPr id="30" name="Google Shape;30;p4"/>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 name="Google Shape;31;p4"/>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757575"/>
              </a:buClr>
              <a:buSzPts val="2400"/>
              <a:buNone/>
              <a:defRPr sz="2400">
                <a:solidFill>
                  <a:srgbClr val="757575"/>
                </a:solidFill>
              </a:defRPr>
            </a:lvl1pPr>
            <a:lvl2pPr indent="-228600" lvl="1" marL="914400" algn="l">
              <a:lnSpc>
                <a:spcPct val="90000"/>
              </a:lnSpc>
              <a:spcBef>
                <a:spcPts val="500"/>
              </a:spcBef>
              <a:spcAft>
                <a:spcPts val="0"/>
              </a:spcAft>
              <a:buClr>
                <a:srgbClr val="757575"/>
              </a:buClr>
              <a:buSzPts val="2000"/>
              <a:buNone/>
              <a:defRPr sz="2000">
                <a:solidFill>
                  <a:srgbClr val="757575"/>
                </a:solidFill>
              </a:defRPr>
            </a:lvl2pPr>
            <a:lvl3pPr indent="-228600" lvl="2" marL="1371600" algn="l">
              <a:lnSpc>
                <a:spcPct val="90000"/>
              </a:lnSpc>
              <a:spcBef>
                <a:spcPts val="500"/>
              </a:spcBef>
              <a:spcAft>
                <a:spcPts val="0"/>
              </a:spcAft>
              <a:buClr>
                <a:srgbClr val="757575"/>
              </a:buClr>
              <a:buSzPts val="1800"/>
              <a:buNone/>
              <a:defRPr sz="1800">
                <a:solidFill>
                  <a:srgbClr val="757575"/>
                </a:solidFill>
              </a:defRPr>
            </a:lvl3pPr>
            <a:lvl4pPr indent="-228600" lvl="3" marL="1828800" algn="l">
              <a:lnSpc>
                <a:spcPct val="90000"/>
              </a:lnSpc>
              <a:spcBef>
                <a:spcPts val="500"/>
              </a:spcBef>
              <a:spcAft>
                <a:spcPts val="0"/>
              </a:spcAft>
              <a:buClr>
                <a:srgbClr val="757575"/>
              </a:buClr>
              <a:buSzPts val="1600"/>
              <a:buNone/>
              <a:defRPr sz="1600">
                <a:solidFill>
                  <a:srgbClr val="757575"/>
                </a:solidFill>
              </a:defRPr>
            </a:lvl4pPr>
            <a:lvl5pPr indent="-228600" lvl="4" marL="2286000" algn="l">
              <a:lnSpc>
                <a:spcPct val="90000"/>
              </a:lnSpc>
              <a:spcBef>
                <a:spcPts val="500"/>
              </a:spcBef>
              <a:spcAft>
                <a:spcPts val="0"/>
              </a:spcAft>
              <a:buClr>
                <a:srgbClr val="757575"/>
              </a:buClr>
              <a:buSzPts val="1600"/>
              <a:buNone/>
              <a:defRPr sz="1600">
                <a:solidFill>
                  <a:srgbClr val="757575"/>
                </a:solidFill>
              </a:defRPr>
            </a:lvl5pPr>
            <a:lvl6pPr indent="-228600" lvl="5" marL="2743200" algn="l">
              <a:lnSpc>
                <a:spcPct val="90000"/>
              </a:lnSpc>
              <a:spcBef>
                <a:spcPts val="500"/>
              </a:spcBef>
              <a:spcAft>
                <a:spcPts val="0"/>
              </a:spcAft>
              <a:buClr>
                <a:srgbClr val="757575"/>
              </a:buClr>
              <a:buSzPts val="1600"/>
              <a:buNone/>
              <a:defRPr sz="1600">
                <a:solidFill>
                  <a:srgbClr val="757575"/>
                </a:solidFill>
              </a:defRPr>
            </a:lvl6pPr>
            <a:lvl7pPr indent="-228600" lvl="6" marL="3200400" algn="l">
              <a:lnSpc>
                <a:spcPct val="90000"/>
              </a:lnSpc>
              <a:spcBef>
                <a:spcPts val="500"/>
              </a:spcBef>
              <a:spcAft>
                <a:spcPts val="0"/>
              </a:spcAft>
              <a:buClr>
                <a:srgbClr val="757575"/>
              </a:buClr>
              <a:buSzPts val="1600"/>
              <a:buNone/>
              <a:defRPr sz="1600">
                <a:solidFill>
                  <a:srgbClr val="757575"/>
                </a:solidFill>
              </a:defRPr>
            </a:lvl7pPr>
            <a:lvl8pPr indent="-228600" lvl="7" marL="3657600" algn="l">
              <a:lnSpc>
                <a:spcPct val="90000"/>
              </a:lnSpc>
              <a:spcBef>
                <a:spcPts val="500"/>
              </a:spcBef>
              <a:spcAft>
                <a:spcPts val="0"/>
              </a:spcAft>
              <a:buClr>
                <a:srgbClr val="757575"/>
              </a:buClr>
              <a:buSzPts val="1600"/>
              <a:buNone/>
              <a:defRPr sz="1600">
                <a:solidFill>
                  <a:srgbClr val="757575"/>
                </a:solidFill>
              </a:defRPr>
            </a:lvl8pPr>
            <a:lvl9pPr indent="-228600" lvl="8" marL="4114800" algn="l">
              <a:lnSpc>
                <a:spcPct val="90000"/>
              </a:lnSpc>
              <a:spcBef>
                <a:spcPts val="500"/>
              </a:spcBef>
              <a:spcAft>
                <a:spcPts val="0"/>
              </a:spcAft>
              <a:buClr>
                <a:srgbClr val="757575"/>
              </a:buClr>
              <a:buSzPts val="1600"/>
              <a:buNone/>
              <a:defRPr sz="1600">
                <a:solidFill>
                  <a:srgbClr val="757575"/>
                </a:solidFill>
              </a:defRPr>
            </a:lvl9pPr>
          </a:lstStyle>
          <a:p/>
        </p:txBody>
      </p:sp>
      <p:sp>
        <p:nvSpPr>
          <p:cNvPr id="32" name="Google Shape;32;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 name="Google Shape;33;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 name="Google Shape;34;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extLst>
    <p:ext uri="{DCECCB84-F9BA-43D5-87BE-67443E8EF086}">
      <p15:sldGuideLst>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5" name="Shape 35"/>
        <p:cNvGrpSpPr/>
        <p:nvPr/>
      </p:nvGrpSpPr>
      <p:grpSpPr>
        <a:xfrm>
          <a:off x="0" y="0"/>
          <a:ext cx="0" cy="0"/>
          <a:chOff x="0" y="0"/>
          <a:chExt cx="0" cy="0"/>
        </a:xfrm>
      </p:grpSpPr>
      <p:sp>
        <p:nvSpPr>
          <p:cNvPr id="36" name="Google Shape;36;p5"/>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 name="Google Shape;37;p5"/>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8" name="Google Shape;38;p5"/>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9" name="Google Shape;39;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1" name="Google Shape;41;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2" name="Shape 42"/>
        <p:cNvGrpSpPr/>
        <p:nvPr/>
      </p:nvGrpSpPr>
      <p:grpSpPr>
        <a:xfrm>
          <a:off x="0" y="0"/>
          <a:ext cx="0" cy="0"/>
          <a:chOff x="0" y="0"/>
          <a:chExt cx="0" cy="0"/>
        </a:xfrm>
      </p:grpSpPr>
      <p:sp>
        <p:nvSpPr>
          <p:cNvPr id="43" name="Google Shape;43;p6"/>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4" name="Google Shape;44;p6"/>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5" name="Google Shape;45;p6"/>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6" name="Google Shape;46;p6"/>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7" name="Google Shape;47;p6"/>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8" name="Google Shape;48;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9" name="Google Shape;49;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0" name="Google Shape;50;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1" name="Shape 51"/>
        <p:cNvGrpSpPr/>
        <p:nvPr/>
      </p:nvGrpSpPr>
      <p:grpSpPr>
        <a:xfrm>
          <a:off x="0" y="0"/>
          <a:ext cx="0" cy="0"/>
          <a:chOff x="0" y="0"/>
          <a:chExt cx="0" cy="0"/>
        </a:xfrm>
      </p:grpSpPr>
      <p:sp>
        <p:nvSpPr>
          <p:cNvPr id="52" name="Google Shape;52;p7"/>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4" name="Google Shape;54;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5" name="Google Shape;55;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6" name="Shape 56"/>
        <p:cNvGrpSpPr/>
        <p:nvPr/>
      </p:nvGrpSpPr>
      <p:grpSpPr>
        <a:xfrm>
          <a:off x="0" y="0"/>
          <a:ext cx="0" cy="0"/>
          <a:chOff x="0" y="0"/>
          <a:chExt cx="0" cy="0"/>
        </a:xfrm>
      </p:grpSpPr>
      <p:sp>
        <p:nvSpPr>
          <p:cNvPr id="57" name="Google Shape;57;p8"/>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8" name="Google Shape;58;p8"/>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9" name="Google Shape;59;p8"/>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0" name="Google Shape;60;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1" name="Google Shape;61;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2" name="Google Shape;62;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3" name="Shape 63"/>
        <p:cNvGrpSpPr/>
        <p:nvPr/>
      </p:nvGrpSpPr>
      <p:grpSpPr>
        <a:xfrm>
          <a:off x="0" y="0"/>
          <a:ext cx="0" cy="0"/>
          <a:chOff x="0" y="0"/>
          <a:chExt cx="0" cy="0"/>
        </a:xfrm>
      </p:grpSpPr>
      <p:sp>
        <p:nvSpPr>
          <p:cNvPr id="64" name="Google Shape;64;p9"/>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5" name="Google Shape;65;p9"/>
          <p:cNvSpPr/>
          <p:nvPr>
            <p:ph idx="2" type="pic"/>
          </p:nvPr>
        </p:nvSpPr>
        <p:spPr>
          <a:xfrm>
            <a:off x="5183188" y="987425"/>
            <a:ext cx="6172200" cy="4873625"/>
          </a:xfrm>
          <a:prstGeom prst="rect">
            <a:avLst/>
          </a:prstGeom>
          <a:noFill/>
          <a:ln>
            <a:noFill/>
          </a:ln>
        </p:spPr>
      </p:sp>
      <p:sp>
        <p:nvSpPr>
          <p:cNvPr id="66" name="Google Shape;66;p9"/>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7" name="Google Shape;67;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8" name="Google Shape;68;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0" name="Shape 70"/>
        <p:cNvGrpSpPr/>
        <p:nvPr/>
      </p:nvGrpSpPr>
      <p:grpSpPr>
        <a:xfrm>
          <a:off x="0" y="0"/>
          <a:ext cx="0" cy="0"/>
          <a:chOff x="0" y="0"/>
          <a:chExt cx="0" cy="0"/>
        </a:xfrm>
      </p:grpSpPr>
      <p:sp>
        <p:nvSpPr>
          <p:cNvPr id="71" name="Google Shape;71;p10"/>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10"/>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3" name="Google Shape;73;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4" name="Google Shape;74;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5" name="Google Shape;75;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2.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Play"/>
              <a:buNone/>
              <a:defRPr b="0" i="0" sz="4400" u="none" cap="none" strike="noStrike">
                <a:solidFill>
                  <a:schemeClr val="dk1"/>
                </a:solidFill>
                <a:latin typeface="Play"/>
                <a:ea typeface="Play"/>
                <a:cs typeface="Play"/>
                <a:sym typeface="Play"/>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2" name="Google Shape;12;p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1200" u="none" cap="none" strike="noStrike">
                <a:solidFill>
                  <a:srgbClr val="757575"/>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200"/>
              <a:buFont typeface="Arial"/>
              <a:buNone/>
              <a:defRPr b="0" i="0" sz="1200" u="none" cap="none" strike="noStrike">
                <a:solidFill>
                  <a:srgbClr val="757575"/>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6" name="Shape 86"/>
        <p:cNvGrpSpPr/>
        <p:nvPr/>
      </p:nvGrpSpPr>
      <p:grpSpPr>
        <a:xfrm>
          <a:off x="0" y="0"/>
          <a:ext cx="0" cy="0"/>
          <a:chOff x="0" y="0"/>
          <a:chExt cx="0" cy="0"/>
        </a:xfrm>
      </p:grpSpPr>
      <p:pic>
        <p:nvPicPr>
          <p:cNvPr id="87" name="Google Shape;87;p12"/>
          <p:cNvPicPr preferRelativeResize="0"/>
          <p:nvPr/>
        </p:nvPicPr>
        <p:blipFill>
          <a:blip r:embed="rId3">
            <a:alphaModFix/>
          </a:blip>
          <a:stretch>
            <a:fillRect/>
          </a:stretch>
        </p:blipFill>
        <p:spPr>
          <a:xfrm>
            <a:off x="2767013" y="2501300"/>
            <a:ext cx="6657975" cy="20574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3"/>
          <p:cNvSpPr txBox="1"/>
          <p:nvPr>
            <p:ph type="title"/>
          </p:nvPr>
        </p:nvSpPr>
        <p:spPr>
          <a:xfrm>
            <a:off x="405441" y="365126"/>
            <a:ext cx="11490300" cy="916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4400"/>
              <a:buFont typeface="Play"/>
              <a:buNone/>
            </a:pPr>
            <a:r>
              <a:rPr lang="en-US" sz="4000">
                <a:solidFill>
                  <a:schemeClr val="dk2"/>
                </a:solidFill>
                <a:latin typeface="Georgia"/>
                <a:ea typeface="Georgia"/>
                <a:cs typeface="Georgia"/>
                <a:sym typeface="Georgia"/>
              </a:rPr>
              <a:t>Reference Process</a:t>
            </a:r>
            <a:endParaRPr sz="4000"/>
          </a:p>
        </p:txBody>
      </p:sp>
      <p:grpSp>
        <p:nvGrpSpPr>
          <p:cNvPr id="93" name="Google Shape;93;p13"/>
          <p:cNvGrpSpPr/>
          <p:nvPr/>
        </p:nvGrpSpPr>
        <p:grpSpPr>
          <a:xfrm>
            <a:off x="262567" y="1494815"/>
            <a:ext cx="3004548" cy="5343181"/>
            <a:chOff x="119970" y="1189773"/>
            <a:chExt cx="2214600" cy="3167080"/>
          </a:xfrm>
        </p:grpSpPr>
        <p:sp>
          <p:nvSpPr>
            <p:cNvPr id="94" name="Google Shape;94;p13"/>
            <p:cNvSpPr/>
            <p:nvPr/>
          </p:nvSpPr>
          <p:spPr>
            <a:xfrm>
              <a:off x="119970" y="1189773"/>
              <a:ext cx="2214600" cy="669000"/>
            </a:xfrm>
            <a:prstGeom prst="homePlate">
              <a:avLst>
                <a:gd fmla="val 50000" name="adj"/>
              </a:avLst>
            </a:prstGeom>
            <a:solidFill>
              <a:srgbClr val="073763"/>
            </a:solidFill>
            <a:ln>
              <a:noFill/>
            </a:ln>
          </p:spPr>
          <p:txBody>
            <a:bodyPr anchorCtr="0" anchor="ctr" bIns="121900" lIns="121900" spcFirstLastPara="1" rIns="121900" wrap="square" tIns="121900">
              <a:noAutofit/>
            </a:bodyPr>
            <a:lstStyle/>
            <a:p>
              <a:pPr indent="-355600" lvl="0" marL="457200" marR="0" rtl="0" algn="ctr">
                <a:lnSpc>
                  <a:spcPct val="100000"/>
                </a:lnSpc>
                <a:spcBef>
                  <a:spcPts val="0"/>
                </a:spcBef>
                <a:spcAft>
                  <a:spcPts val="0"/>
                </a:spcAft>
                <a:buClr>
                  <a:srgbClr val="FFFFFF"/>
                </a:buClr>
                <a:buSzPts val="2000"/>
                <a:buFont typeface="Georgia"/>
                <a:buAutoNum type="arabicPeriod"/>
              </a:pPr>
              <a:r>
                <a:rPr b="0" i="0" lang="en-US" sz="2000" u="none" cap="none" strike="noStrike">
                  <a:solidFill>
                    <a:srgbClr val="FFFFFF"/>
                  </a:solidFill>
                  <a:latin typeface="Georgia"/>
                  <a:ea typeface="Georgia"/>
                  <a:cs typeface="Georgia"/>
                  <a:sym typeface="Georgia"/>
                </a:rPr>
                <a:t>Client Selection</a:t>
              </a:r>
              <a:endParaRPr b="0" i="0" sz="2000" u="none" cap="none" strike="noStrike">
                <a:solidFill>
                  <a:srgbClr val="FFFFFF"/>
                </a:solidFill>
                <a:latin typeface="Georgia"/>
                <a:ea typeface="Georgia"/>
                <a:cs typeface="Georgia"/>
                <a:sym typeface="Georgia"/>
              </a:endParaRPr>
            </a:p>
          </p:txBody>
        </p:sp>
        <p:sp>
          <p:nvSpPr>
            <p:cNvPr id="95" name="Google Shape;95;p13"/>
            <p:cNvSpPr txBox="1"/>
            <p:nvPr/>
          </p:nvSpPr>
          <p:spPr>
            <a:xfrm>
              <a:off x="197819" y="2006353"/>
              <a:ext cx="1640400" cy="2350500"/>
            </a:xfrm>
            <a:prstGeom prst="rect">
              <a:avLst/>
            </a:prstGeom>
            <a:noFill/>
            <a:ln>
              <a:noFill/>
            </a:ln>
          </p:spPr>
          <p:txBody>
            <a:bodyPr anchorCtr="0" anchor="t" bIns="121900" lIns="121900" spcFirstLastPara="1" rIns="121900" wrap="square" tIns="121900">
              <a:noAutofit/>
            </a:bodyPr>
            <a:lstStyle/>
            <a:p>
              <a:pPr indent="0" lvl="0" marL="0" marR="0" rtl="0" algn="l">
                <a:lnSpc>
                  <a:spcPct val="115000"/>
                </a:lnSpc>
                <a:spcBef>
                  <a:spcPts val="0"/>
                </a:spcBef>
                <a:spcAft>
                  <a:spcPts val="0"/>
                </a:spcAft>
                <a:buClr>
                  <a:srgbClr val="000000"/>
                </a:buClr>
                <a:buSzPts val="1600"/>
                <a:buFont typeface="Arial"/>
                <a:buNone/>
              </a:pPr>
              <a:r>
                <a:rPr b="0" i="0" lang="en-US" sz="1600" u="none" cap="none" strike="noStrike">
                  <a:solidFill>
                    <a:schemeClr val="dk1"/>
                  </a:solidFill>
                  <a:latin typeface="Georgia"/>
                  <a:ea typeface="Georgia"/>
                  <a:cs typeface="Georgia"/>
                  <a:sym typeface="Georgia"/>
                </a:rPr>
                <a:t>Client selects references to be interviewed and provides names and contacts to Independent Reference</a:t>
              </a:r>
              <a:r>
                <a:rPr b="0" i="0" lang="en-US" sz="1600" u="none" cap="none" strike="noStrike">
                  <a:solidFill>
                    <a:srgbClr val="000000"/>
                  </a:solidFill>
                  <a:latin typeface="Georgia"/>
                  <a:ea typeface="Georgia"/>
                  <a:cs typeface="Georgia"/>
                  <a:sym typeface="Georgia"/>
                </a:rPr>
                <a:t>.</a:t>
              </a:r>
              <a:endParaRPr b="0" i="0" sz="1600" u="none" cap="none" strike="noStrike">
                <a:solidFill>
                  <a:srgbClr val="000000"/>
                </a:solidFill>
                <a:latin typeface="Georgia"/>
                <a:ea typeface="Georgia"/>
                <a:cs typeface="Georgia"/>
                <a:sym typeface="Georgia"/>
              </a:endParaRPr>
            </a:p>
          </p:txBody>
        </p:sp>
      </p:grpSp>
      <p:grpSp>
        <p:nvGrpSpPr>
          <p:cNvPr id="96" name="Google Shape;96;p13"/>
          <p:cNvGrpSpPr/>
          <p:nvPr/>
        </p:nvGrpSpPr>
        <p:grpSpPr>
          <a:xfrm>
            <a:off x="2682006" y="1494816"/>
            <a:ext cx="2800229" cy="5355407"/>
            <a:chOff x="1903296" y="1189774"/>
            <a:chExt cx="2064000" cy="3174327"/>
          </a:xfrm>
        </p:grpSpPr>
        <p:sp>
          <p:nvSpPr>
            <p:cNvPr id="97" name="Google Shape;97;p13"/>
            <p:cNvSpPr/>
            <p:nvPr/>
          </p:nvSpPr>
          <p:spPr>
            <a:xfrm>
              <a:off x="1903296" y="1189774"/>
              <a:ext cx="2064000" cy="669000"/>
            </a:xfrm>
            <a:prstGeom prst="chevron">
              <a:avLst>
                <a:gd fmla="val 50000" name="adj"/>
              </a:avLst>
            </a:prstGeom>
            <a:solidFill>
              <a:srgbClr val="0B5394"/>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FFFFFF"/>
                  </a:solidFill>
                  <a:latin typeface="Georgia"/>
                  <a:ea typeface="Georgia"/>
                  <a:cs typeface="Georgia"/>
                  <a:sym typeface="Georgia"/>
                </a:rPr>
                <a:t>2. Interview Developed</a:t>
              </a:r>
              <a:endParaRPr b="0" i="0" sz="2000" u="none" cap="none" strike="noStrike">
                <a:solidFill>
                  <a:srgbClr val="FFFFFF"/>
                </a:solidFill>
                <a:latin typeface="Georgia"/>
                <a:ea typeface="Georgia"/>
                <a:cs typeface="Georgia"/>
                <a:sym typeface="Georgia"/>
              </a:endParaRPr>
            </a:p>
          </p:txBody>
        </p:sp>
        <p:sp>
          <p:nvSpPr>
            <p:cNvPr id="98" name="Google Shape;98;p13"/>
            <p:cNvSpPr txBox="1"/>
            <p:nvPr/>
          </p:nvSpPr>
          <p:spPr>
            <a:xfrm>
              <a:off x="1932331" y="2013601"/>
              <a:ext cx="1597200" cy="2350500"/>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chemeClr val="dk1"/>
                </a:buClr>
                <a:buSzPts val="1600"/>
                <a:buFont typeface="Arial"/>
                <a:buNone/>
              </a:pPr>
              <a:r>
                <a:rPr b="0" i="0" lang="en-US" sz="1600" u="none" cap="none" strike="noStrike">
                  <a:solidFill>
                    <a:schemeClr val="dk1"/>
                  </a:solidFill>
                  <a:latin typeface="Georgia"/>
                  <a:ea typeface="Georgia"/>
                  <a:cs typeface="Georgia"/>
                  <a:sym typeface="Georgia"/>
                </a:rPr>
                <a:t>Client and Independent Reference develop interview questions to be asked</a:t>
              </a:r>
              <a:endParaRPr b="0" i="0" sz="1600" u="none" cap="none" strike="noStrike">
                <a:solidFill>
                  <a:srgbClr val="000000"/>
                </a:solidFill>
                <a:latin typeface="Georgia"/>
                <a:ea typeface="Georgia"/>
                <a:cs typeface="Georgia"/>
                <a:sym typeface="Georgia"/>
              </a:endParaRPr>
            </a:p>
          </p:txBody>
        </p:sp>
      </p:grpSp>
      <p:grpSp>
        <p:nvGrpSpPr>
          <p:cNvPr id="99" name="Google Shape;99;p13"/>
          <p:cNvGrpSpPr/>
          <p:nvPr/>
        </p:nvGrpSpPr>
        <p:grpSpPr>
          <a:xfrm>
            <a:off x="4870979" y="1494818"/>
            <a:ext cx="2800229" cy="5343167"/>
            <a:chOff x="3516750" y="1189775"/>
            <a:chExt cx="2064000" cy="3167072"/>
          </a:xfrm>
        </p:grpSpPr>
        <p:sp>
          <p:nvSpPr>
            <p:cNvPr id="100" name="Google Shape;100;p13"/>
            <p:cNvSpPr/>
            <p:nvPr/>
          </p:nvSpPr>
          <p:spPr>
            <a:xfrm>
              <a:off x="3516750" y="1189775"/>
              <a:ext cx="2064000" cy="669000"/>
            </a:xfrm>
            <a:prstGeom prst="chevron">
              <a:avLst>
                <a:gd fmla="val 50000" name="adj"/>
              </a:avLst>
            </a:prstGeom>
            <a:solidFill>
              <a:srgbClr val="0C60AD"/>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FFFFFF"/>
                  </a:solidFill>
                  <a:latin typeface="Georgia"/>
                  <a:ea typeface="Georgia"/>
                  <a:cs typeface="Georgia"/>
                  <a:sym typeface="Georgia"/>
                </a:rPr>
                <a:t>3. Reference Conducted</a:t>
              </a:r>
              <a:endParaRPr b="0" i="0" sz="2000" u="none" cap="none" strike="noStrike">
                <a:solidFill>
                  <a:srgbClr val="FFFFFF"/>
                </a:solidFill>
                <a:latin typeface="Georgia"/>
                <a:ea typeface="Georgia"/>
                <a:cs typeface="Georgia"/>
                <a:sym typeface="Georgia"/>
              </a:endParaRPr>
            </a:p>
          </p:txBody>
        </p:sp>
        <p:sp>
          <p:nvSpPr>
            <p:cNvPr id="101" name="Google Shape;101;p13"/>
            <p:cNvSpPr txBox="1"/>
            <p:nvPr/>
          </p:nvSpPr>
          <p:spPr>
            <a:xfrm>
              <a:off x="3639908" y="2006347"/>
              <a:ext cx="1553700" cy="2350500"/>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chemeClr val="dk1"/>
                </a:buClr>
                <a:buSzPts val="1600"/>
                <a:buFont typeface="Arial"/>
                <a:buNone/>
              </a:pPr>
              <a:r>
                <a:rPr b="0" i="0" lang="en-US" sz="1600" u="none" cap="none" strike="noStrike">
                  <a:solidFill>
                    <a:schemeClr val="dk1"/>
                  </a:solidFill>
                  <a:latin typeface="Georgia"/>
                  <a:ea typeface="Georgia"/>
                  <a:cs typeface="Georgia"/>
                  <a:sym typeface="Georgia"/>
                </a:rPr>
                <a:t>Independent Reference interviewer contacts reference, validates they are a reference and conducts interviews</a:t>
              </a:r>
              <a:endParaRPr b="0" i="0" sz="1600" u="none" cap="none" strike="noStrike">
                <a:solidFill>
                  <a:srgbClr val="000000"/>
                </a:solidFill>
                <a:latin typeface="Georgia"/>
                <a:ea typeface="Georgia"/>
                <a:cs typeface="Georgia"/>
                <a:sym typeface="Georgia"/>
              </a:endParaRPr>
            </a:p>
          </p:txBody>
        </p:sp>
      </p:grpSp>
      <p:grpSp>
        <p:nvGrpSpPr>
          <p:cNvPr id="102" name="Google Shape;102;p13"/>
          <p:cNvGrpSpPr/>
          <p:nvPr/>
        </p:nvGrpSpPr>
        <p:grpSpPr>
          <a:xfrm>
            <a:off x="9248933" y="1494818"/>
            <a:ext cx="2800229" cy="5282816"/>
            <a:chOff x="6874025" y="1189775"/>
            <a:chExt cx="2064000" cy="3131300"/>
          </a:xfrm>
        </p:grpSpPr>
        <p:sp>
          <p:nvSpPr>
            <p:cNvPr id="103" name="Google Shape;103;p13"/>
            <p:cNvSpPr/>
            <p:nvPr/>
          </p:nvSpPr>
          <p:spPr>
            <a:xfrm>
              <a:off x="6874025" y="1189775"/>
              <a:ext cx="2064000" cy="669000"/>
            </a:xfrm>
            <a:prstGeom prst="chevron">
              <a:avLst>
                <a:gd fmla="val 50000" name="adj"/>
              </a:avLst>
            </a:prstGeom>
            <a:solidFill>
              <a:srgbClr val="3D85C6"/>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FFFFFF"/>
                  </a:solidFill>
                  <a:latin typeface="Georgia"/>
                  <a:ea typeface="Georgia"/>
                  <a:cs typeface="Georgia"/>
                  <a:sym typeface="Georgia"/>
                </a:rPr>
                <a:t>5. Client Approval</a:t>
              </a:r>
              <a:endParaRPr b="0" i="0" sz="2000" u="none" cap="none" strike="noStrike">
                <a:solidFill>
                  <a:srgbClr val="FFFFFF"/>
                </a:solidFill>
                <a:latin typeface="Georgia"/>
                <a:ea typeface="Georgia"/>
                <a:cs typeface="Georgia"/>
                <a:sym typeface="Georgia"/>
              </a:endParaRPr>
            </a:p>
          </p:txBody>
        </p:sp>
        <p:sp>
          <p:nvSpPr>
            <p:cNvPr id="104" name="Google Shape;104;p13"/>
            <p:cNvSpPr txBox="1"/>
            <p:nvPr/>
          </p:nvSpPr>
          <p:spPr>
            <a:xfrm>
              <a:off x="7129483" y="1970575"/>
              <a:ext cx="1553700" cy="2350500"/>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chemeClr val="dk1"/>
                </a:buClr>
                <a:buSzPts val="1600"/>
                <a:buFont typeface="Arial"/>
                <a:buNone/>
              </a:pPr>
              <a:r>
                <a:rPr b="0" i="0" lang="en-US" sz="1600" u="none" cap="none" strike="noStrike">
                  <a:solidFill>
                    <a:schemeClr val="dk1"/>
                  </a:solidFill>
                  <a:latin typeface="Georgia"/>
                  <a:ea typeface="Georgia"/>
                  <a:cs typeface="Georgia"/>
                  <a:sym typeface="Georgia"/>
                </a:rPr>
                <a:t>Interview sent to client for approval (reference interview only posted to portal after client approval)</a:t>
              </a:r>
              <a:endParaRPr b="0" i="0" sz="1600" u="none" cap="none" strike="noStrike">
                <a:solidFill>
                  <a:srgbClr val="000000"/>
                </a:solidFill>
                <a:latin typeface="Georgia"/>
                <a:ea typeface="Georgia"/>
                <a:cs typeface="Georgia"/>
                <a:sym typeface="Georgia"/>
              </a:endParaRPr>
            </a:p>
          </p:txBody>
        </p:sp>
      </p:grpSp>
      <p:grpSp>
        <p:nvGrpSpPr>
          <p:cNvPr id="105" name="Google Shape;105;p13"/>
          <p:cNvGrpSpPr/>
          <p:nvPr/>
        </p:nvGrpSpPr>
        <p:grpSpPr>
          <a:xfrm>
            <a:off x="7086098" y="1494820"/>
            <a:ext cx="2800229" cy="5295058"/>
            <a:chOff x="5149475" y="1189777"/>
            <a:chExt cx="2064000" cy="3138556"/>
          </a:xfrm>
        </p:grpSpPr>
        <p:sp>
          <p:nvSpPr>
            <p:cNvPr id="106" name="Google Shape;106;p13"/>
            <p:cNvSpPr/>
            <p:nvPr/>
          </p:nvSpPr>
          <p:spPr>
            <a:xfrm>
              <a:off x="5149475" y="1189777"/>
              <a:ext cx="2064000" cy="669000"/>
            </a:xfrm>
            <a:prstGeom prst="chevron">
              <a:avLst>
                <a:gd fmla="val 50000" name="adj"/>
              </a:avLst>
            </a:prstGeom>
            <a:solidFill>
              <a:srgbClr val="0E69BC"/>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FFFFFF"/>
                  </a:solidFill>
                  <a:latin typeface="Georgia"/>
                  <a:ea typeface="Georgia"/>
                  <a:cs typeface="Georgia"/>
                  <a:sym typeface="Georgia"/>
                </a:rPr>
                <a:t>4. Reference Approval</a:t>
              </a:r>
              <a:endParaRPr b="0" i="0" sz="2000" u="none" cap="none" strike="noStrike">
                <a:solidFill>
                  <a:srgbClr val="FFFFFF"/>
                </a:solidFill>
                <a:latin typeface="Georgia"/>
                <a:ea typeface="Georgia"/>
                <a:cs typeface="Georgia"/>
                <a:sym typeface="Georgia"/>
              </a:endParaRPr>
            </a:p>
          </p:txBody>
        </p:sp>
        <p:sp>
          <p:nvSpPr>
            <p:cNvPr id="107" name="Google Shape;107;p13"/>
            <p:cNvSpPr txBox="1"/>
            <p:nvPr/>
          </p:nvSpPr>
          <p:spPr>
            <a:xfrm>
              <a:off x="5316669" y="1977833"/>
              <a:ext cx="1572000" cy="2350500"/>
            </a:xfrm>
            <a:prstGeom prst="rect">
              <a:avLst/>
            </a:prstGeom>
            <a:noFill/>
            <a:ln>
              <a:noFill/>
            </a:ln>
          </p:spPr>
          <p:txBody>
            <a:bodyPr anchorCtr="0" anchor="t" bIns="121900" lIns="121900" spcFirstLastPara="1" rIns="121900" wrap="square" tIns="121900">
              <a:noAutofit/>
            </a:bodyPr>
            <a:lstStyle/>
            <a:p>
              <a:pPr indent="0" lvl="0" marL="0" marR="0" rtl="0" algn="l">
                <a:lnSpc>
                  <a:spcPct val="115000"/>
                </a:lnSpc>
                <a:spcBef>
                  <a:spcPts val="0"/>
                </a:spcBef>
                <a:spcAft>
                  <a:spcPts val="0"/>
                </a:spcAft>
                <a:buClr>
                  <a:srgbClr val="000000"/>
                </a:buClr>
                <a:buSzPts val="1600"/>
                <a:buFont typeface="Arial"/>
                <a:buNone/>
              </a:pPr>
              <a:r>
                <a:rPr b="0" i="0" lang="en-US" sz="1600" u="none" cap="none" strike="noStrike">
                  <a:solidFill>
                    <a:schemeClr val="dk1"/>
                  </a:solidFill>
                  <a:latin typeface="Georgia"/>
                  <a:ea typeface="Georgia"/>
                  <a:cs typeface="Georgia"/>
                  <a:sym typeface="Georgia"/>
                </a:rPr>
                <a:t>Copy of interview (AI transcription and interviewer final. reference) provided to reference for any disagreement on content</a:t>
              </a:r>
              <a:r>
                <a:rPr b="0" i="0" lang="en-US" sz="1600" u="none" cap="none" strike="noStrike">
                  <a:solidFill>
                    <a:srgbClr val="000000"/>
                  </a:solidFill>
                  <a:latin typeface="Georgia"/>
                  <a:ea typeface="Georgia"/>
                  <a:cs typeface="Georgia"/>
                  <a:sym typeface="Georgia"/>
                </a:rPr>
                <a:t>.</a:t>
              </a:r>
              <a:endParaRPr b="0" i="0" sz="1600" u="none" cap="none" strike="noStrike">
                <a:solidFill>
                  <a:srgbClr val="000000"/>
                </a:solidFill>
                <a:latin typeface="Georgia"/>
                <a:ea typeface="Georgia"/>
                <a:cs typeface="Georgia"/>
                <a:sym typeface="Georgia"/>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14"/>
          <p:cNvSpPr txBox="1"/>
          <p:nvPr>
            <p:ph type="title"/>
          </p:nvPr>
        </p:nvSpPr>
        <p:spPr>
          <a:xfrm>
            <a:off x="405441" y="365126"/>
            <a:ext cx="11490300" cy="916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4400"/>
              <a:buFont typeface="Play"/>
              <a:buNone/>
            </a:pPr>
            <a:r>
              <a:rPr lang="en-US" sz="4000">
                <a:solidFill>
                  <a:schemeClr val="dk2"/>
                </a:solidFill>
                <a:latin typeface="Georgia"/>
                <a:ea typeface="Georgia"/>
                <a:cs typeface="Georgia"/>
                <a:sym typeface="Georgia"/>
              </a:rPr>
              <a:t>Reference Process</a:t>
            </a:r>
            <a:endParaRPr sz="4000"/>
          </a:p>
        </p:txBody>
      </p:sp>
      <p:sp>
        <p:nvSpPr>
          <p:cNvPr id="113" name="Google Shape;113;p14"/>
          <p:cNvSpPr/>
          <p:nvPr/>
        </p:nvSpPr>
        <p:spPr>
          <a:xfrm>
            <a:off x="262567" y="1494815"/>
            <a:ext cx="3004548" cy="1128670"/>
          </a:xfrm>
          <a:prstGeom prst="homePlate">
            <a:avLst>
              <a:gd fmla="val 50000" name="adj"/>
            </a:avLst>
          </a:prstGeom>
          <a:solidFill>
            <a:srgbClr val="073763"/>
          </a:solidFill>
          <a:ln>
            <a:noFill/>
          </a:ln>
        </p:spPr>
        <p:txBody>
          <a:bodyPr anchorCtr="0" anchor="ctr" bIns="121900" lIns="121900" spcFirstLastPara="1" rIns="121900" wrap="square" tIns="121900">
            <a:noAutofit/>
          </a:bodyPr>
          <a:lstStyle/>
          <a:p>
            <a:pPr indent="-355600" lvl="0" marL="457200" marR="0" rtl="0" algn="ctr">
              <a:lnSpc>
                <a:spcPct val="100000"/>
              </a:lnSpc>
              <a:spcBef>
                <a:spcPts val="0"/>
              </a:spcBef>
              <a:spcAft>
                <a:spcPts val="0"/>
              </a:spcAft>
              <a:buClr>
                <a:srgbClr val="FFFFFF"/>
              </a:buClr>
              <a:buSzPts val="2000"/>
              <a:buFont typeface="Georgia"/>
              <a:buAutoNum type="arabicPeriod"/>
            </a:pPr>
            <a:r>
              <a:rPr b="0" i="0" lang="en-US" sz="2000" u="none" cap="none" strike="noStrike">
                <a:solidFill>
                  <a:srgbClr val="FFFFFF"/>
                </a:solidFill>
                <a:latin typeface="Georgia"/>
                <a:ea typeface="Georgia"/>
                <a:cs typeface="Georgia"/>
                <a:sym typeface="Georgia"/>
              </a:rPr>
              <a:t>Client Selection</a:t>
            </a:r>
            <a:endParaRPr b="0" i="0" sz="2000" u="none" cap="none" strike="noStrike">
              <a:solidFill>
                <a:srgbClr val="FFFFFF"/>
              </a:solidFill>
              <a:latin typeface="Georgia"/>
              <a:ea typeface="Georgia"/>
              <a:cs typeface="Georgia"/>
              <a:sym typeface="Georgia"/>
            </a:endParaRPr>
          </a:p>
        </p:txBody>
      </p:sp>
      <p:sp>
        <p:nvSpPr>
          <p:cNvPr id="114" name="Google Shape;114;p14"/>
          <p:cNvSpPr txBox="1"/>
          <p:nvPr/>
        </p:nvSpPr>
        <p:spPr>
          <a:xfrm>
            <a:off x="405450" y="2623475"/>
            <a:ext cx="10961100" cy="636600"/>
          </a:xfrm>
          <a:prstGeom prst="rect">
            <a:avLst/>
          </a:prstGeom>
          <a:noFill/>
          <a:ln>
            <a:noFill/>
          </a:ln>
        </p:spPr>
        <p:txBody>
          <a:bodyPr anchorCtr="0" anchor="t" bIns="121900" lIns="121900" spcFirstLastPara="1" rIns="121900" wrap="square" tIns="121900">
            <a:noAutofit/>
          </a:bodyPr>
          <a:lstStyle/>
          <a:p>
            <a:pPr indent="0" lvl="0" marL="0" marR="0" rtl="0" algn="l">
              <a:lnSpc>
                <a:spcPct val="115000"/>
              </a:lnSpc>
              <a:spcBef>
                <a:spcPts val="0"/>
              </a:spcBef>
              <a:spcAft>
                <a:spcPts val="0"/>
              </a:spcAft>
              <a:buClr>
                <a:srgbClr val="000000"/>
              </a:buClr>
              <a:buSzPts val="1600"/>
              <a:buFont typeface="Arial"/>
              <a:buNone/>
            </a:pPr>
            <a:r>
              <a:rPr b="0" i="0" lang="en-US" sz="1600" u="none" cap="none" strike="noStrike">
                <a:solidFill>
                  <a:schemeClr val="dk1"/>
                </a:solidFill>
                <a:latin typeface="Georgia"/>
                <a:ea typeface="Georgia"/>
                <a:cs typeface="Georgia"/>
                <a:sym typeface="Georgia"/>
              </a:rPr>
              <a:t>Client selects references to be interviewed and provides names and contacts to Independent Reference</a:t>
            </a:r>
            <a:r>
              <a:rPr b="0" i="0" lang="en-US" sz="1600" u="none" cap="none" strike="noStrike">
                <a:solidFill>
                  <a:srgbClr val="000000"/>
                </a:solidFill>
                <a:latin typeface="Georgia"/>
                <a:ea typeface="Georgia"/>
                <a:cs typeface="Georgia"/>
                <a:sym typeface="Georgia"/>
              </a:rPr>
              <a:t>.</a:t>
            </a:r>
            <a:endParaRPr b="0" i="0" sz="1600" u="none" cap="none" strike="noStrike">
              <a:solidFill>
                <a:srgbClr val="000000"/>
              </a:solidFill>
              <a:latin typeface="Georgia"/>
              <a:ea typeface="Georgia"/>
              <a:cs typeface="Georgia"/>
              <a:sym typeface="Georgia"/>
            </a:endParaRPr>
          </a:p>
        </p:txBody>
      </p:sp>
      <p:sp>
        <p:nvSpPr>
          <p:cNvPr id="115" name="Google Shape;115;p14"/>
          <p:cNvSpPr/>
          <p:nvPr/>
        </p:nvSpPr>
        <p:spPr>
          <a:xfrm>
            <a:off x="2682006" y="1494816"/>
            <a:ext cx="2800229" cy="1128670"/>
          </a:xfrm>
          <a:prstGeom prst="chevron">
            <a:avLst>
              <a:gd fmla="val 50000" name="adj"/>
            </a:avLst>
          </a:prstGeom>
          <a:solidFill>
            <a:srgbClr val="0B5394"/>
          </a:solidFill>
          <a:ln cap="flat" cmpd="sng" w="9525">
            <a:solidFill>
              <a:srgbClr val="666666"/>
            </a:solidFill>
            <a:prstDash val="solid"/>
            <a:round/>
            <a:headEnd len="sm" w="sm" type="none"/>
            <a:tailEnd len="sm" w="sm" type="none"/>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lang="en-US" sz="2000">
                <a:solidFill>
                  <a:srgbClr val="999999"/>
                </a:solidFill>
                <a:latin typeface="Georgia"/>
                <a:ea typeface="Georgia"/>
                <a:cs typeface="Georgia"/>
                <a:sym typeface="Georgia"/>
              </a:rPr>
              <a:t>2. Interview Developed</a:t>
            </a:r>
            <a:endParaRPr sz="2000">
              <a:solidFill>
                <a:srgbClr val="999999"/>
              </a:solidFill>
              <a:latin typeface="Georgia"/>
              <a:ea typeface="Georgia"/>
              <a:cs typeface="Georgia"/>
              <a:sym typeface="Georgia"/>
            </a:endParaRPr>
          </a:p>
        </p:txBody>
      </p:sp>
      <p:sp>
        <p:nvSpPr>
          <p:cNvPr id="116" name="Google Shape;116;p14"/>
          <p:cNvSpPr/>
          <p:nvPr/>
        </p:nvSpPr>
        <p:spPr>
          <a:xfrm>
            <a:off x="4870979" y="1494818"/>
            <a:ext cx="2800229" cy="1128670"/>
          </a:xfrm>
          <a:prstGeom prst="chevron">
            <a:avLst>
              <a:gd fmla="val 50000" name="adj"/>
            </a:avLst>
          </a:prstGeom>
          <a:solidFill>
            <a:srgbClr val="0C60AD"/>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999999"/>
                </a:solidFill>
                <a:latin typeface="Georgia"/>
                <a:ea typeface="Georgia"/>
                <a:cs typeface="Georgia"/>
                <a:sym typeface="Georgia"/>
              </a:rPr>
              <a:t>3. Reference Conducted</a:t>
            </a:r>
            <a:endParaRPr b="0" i="0" sz="2000" u="none" cap="none" strike="noStrike">
              <a:solidFill>
                <a:srgbClr val="999999"/>
              </a:solidFill>
              <a:latin typeface="Georgia"/>
              <a:ea typeface="Georgia"/>
              <a:cs typeface="Georgia"/>
              <a:sym typeface="Georgia"/>
            </a:endParaRPr>
          </a:p>
        </p:txBody>
      </p:sp>
      <p:sp>
        <p:nvSpPr>
          <p:cNvPr id="117" name="Google Shape;117;p14"/>
          <p:cNvSpPr/>
          <p:nvPr/>
        </p:nvSpPr>
        <p:spPr>
          <a:xfrm>
            <a:off x="9248933" y="1494818"/>
            <a:ext cx="2800229" cy="1128670"/>
          </a:xfrm>
          <a:prstGeom prst="chevron">
            <a:avLst>
              <a:gd fmla="val 50000" name="adj"/>
            </a:avLst>
          </a:prstGeom>
          <a:solidFill>
            <a:srgbClr val="3D85C6"/>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999999"/>
                </a:solidFill>
                <a:latin typeface="Georgia"/>
                <a:ea typeface="Georgia"/>
                <a:cs typeface="Georgia"/>
                <a:sym typeface="Georgia"/>
              </a:rPr>
              <a:t>5. Client Approval</a:t>
            </a:r>
            <a:endParaRPr b="0" i="0" sz="2000" u="none" cap="none" strike="noStrike">
              <a:solidFill>
                <a:srgbClr val="999999"/>
              </a:solidFill>
              <a:latin typeface="Georgia"/>
              <a:ea typeface="Georgia"/>
              <a:cs typeface="Georgia"/>
              <a:sym typeface="Georgia"/>
            </a:endParaRPr>
          </a:p>
        </p:txBody>
      </p:sp>
      <p:sp>
        <p:nvSpPr>
          <p:cNvPr id="118" name="Google Shape;118;p14"/>
          <p:cNvSpPr/>
          <p:nvPr/>
        </p:nvSpPr>
        <p:spPr>
          <a:xfrm>
            <a:off x="7086098" y="1494820"/>
            <a:ext cx="2800229" cy="1128670"/>
          </a:xfrm>
          <a:prstGeom prst="chevron">
            <a:avLst>
              <a:gd fmla="val 50000" name="adj"/>
            </a:avLst>
          </a:prstGeom>
          <a:solidFill>
            <a:srgbClr val="0E69BC"/>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999999"/>
                </a:solidFill>
                <a:latin typeface="Georgia"/>
                <a:ea typeface="Georgia"/>
                <a:cs typeface="Georgia"/>
                <a:sym typeface="Georgia"/>
              </a:rPr>
              <a:t>4. Reference Approval</a:t>
            </a:r>
            <a:endParaRPr b="0" i="0" sz="2000" u="none" cap="none" strike="noStrike">
              <a:solidFill>
                <a:srgbClr val="999999"/>
              </a:solidFill>
              <a:latin typeface="Georgia"/>
              <a:ea typeface="Georgia"/>
              <a:cs typeface="Georgia"/>
              <a:sym typeface="Georgia"/>
            </a:endParaRPr>
          </a:p>
        </p:txBody>
      </p:sp>
      <p:sp>
        <p:nvSpPr>
          <p:cNvPr id="119" name="Google Shape;119;p14"/>
          <p:cNvSpPr txBox="1"/>
          <p:nvPr/>
        </p:nvSpPr>
        <p:spPr>
          <a:xfrm>
            <a:off x="320550" y="3099700"/>
            <a:ext cx="10716300" cy="1631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0"/>
              </a:spcAft>
              <a:buNone/>
            </a:pPr>
            <a:r>
              <a:rPr b="1" lang="en-US" sz="1500">
                <a:solidFill>
                  <a:schemeClr val="dk1"/>
                </a:solidFill>
              </a:rPr>
              <a:t>Client Login:</a:t>
            </a:r>
            <a:r>
              <a:rPr lang="en-US" sz="1500">
                <a:solidFill>
                  <a:schemeClr val="dk1"/>
                </a:solidFill>
              </a:rPr>
              <a:t> A page containing all the necessary information about the client, with everything editable except the Client ID, registration date, and other essential fields.</a:t>
            </a:r>
            <a:endParaRPr sz="1500">
              <a:solidFill>
                <a:schemeClr val="dk1"/>
              </a:solidFill>
            </a:endParaRPr>
          </a:p>
          <a:p>
            <a:pPr indent="-323850" lvl="0" marL="457200" rtl="0" algn="l">
              <a:lnSpc>
                <a:spcPct val="115000"/>
              </a:lnSpc>
              <a:spcBef>
                <a:spcPts val="1200"/>
              </a:spcBef>
              <a:spcAft>
                <a:spcPts val="0"/>
              </a:spcAft>
              <a:buClr>
                <a:schemeClr val="dk1"/>
              </a:buClr>
              <a:buSzPts val="1500"/>
              <a:buChar char="●"/>
            </a:pPr>
            <a:r>
              <a:rPr lang="en-US" sz="1500">
                <a:solidFill>
                  <a:schemeClr val="dk1"/>
                </a:solidFill>
              </a:rPr>
              <a:t>List of registered products (evaluated or pending evaluation), along with the overall rating of the evaluations.</a:t>
            </a:r>
            <a:endParaRPr sz="1500">
              <a:solidFill>
                <a:schemeClr val="dk1"/>
              </a:solidFill>
            </a:endParaRPr>
          </a:p>
          <a:p>
            <a:pPr indent="-323850" lvl="0" marL="457200" rtl="0" algn="l">
              <a:lnSpc>
                <a:spcPct val="115000"/>
              </a:lnSpc>
              <a:spcBef>
                <a:spcPts val="0"/>
              </a:spcBef>
              <a:spcAft>
                <a:spcPts val="0"/>
              </a:spcAft>
              <a:buClr>
                <a:schemeClr val="dk1"/>
              </a:buClr>
              <a:buSzPts val="1500"/>
              <a:buChar char="●"/>
            </a:pPr>
            <a:r>
              <a:rPr lang="en-US" sz="1500">
                <a:solidFill>
                  <a:schemeClr val="dk1"/>
                </a:solidFill>
              </a:rPr>
              <a:t>Financial area showing the active plan, payment history, and other relevant information. With one click, the option to change the current plan.</a:t>
            </a:r>
            <a:endParaRPr b="1" sz="1900">
              <a:solidFill>
                <a:schemeClr val="dk1"/>
              </a:solidFill>
            </a:endParaRPr>
          </a:p>
        </p:txBody>
      </p:sp>
      <p:sp>
        <p:nvSpPr>
          <p:cNvPr id="120" name="Google Shape;120;p14"/>
          <p:cNvSpPr txBox="1"/>
          <p:nvPr/>
        </p:nvSpPr>
        <p:spPr>
          <a:xfrm>
            <a:off x="613225" y="5121375"/>
            <a:ext cx="9961500" cy="1454700"/>
          </a:xfrm>
          <a:prstGeom prst="rect">
            <a:avLst/>
          </a:prstGeom>
          <a:noFill/>
          <a:ln>
            <a:noFill/>
          </a:ln>
        </p:spPr>
        <p:txBody>
          <a:bodyPr anchorCtr="0" anchor="t" bIns="91425" lIns="91425" spcFirstLastPara="1" rIns="91425" wrap="square" tIns="91425">
            <a:spAutoFit/>
          </a:bodyPr>
          <a:lstStyle/>
          <a:p>
            <a:pPr indent="0" lvl="0" marL="0" marR="38100" rtl="0" algn="l">
              <a:lnSpc>
                <a:spcPct val="150000"/>
              </a:lnSpc>
              <a:spcBef>
                <a:spcPts val="0"/>
              </a:spcBef>
              <a:spcAft>
                <a:spcPts val="0"/>
              </a:spcAft>
              <a:buNone/>
            </a:pPr>
            <a:r>
              <a:rPr lang="en-US" sz="1500">
                <a:solidFill>
                  <a:srgbClr val="1F1F1F"/>
                </a:solidFill>
                <a:highlight>
                  <a:srgbClr val="F8F9FA"/>
                </a:highlight>
              </a:rPr>
              <a:t>New Product Registration:</a:t>
            </a:r>
            <a:endParaRPr sz="1500">
              <a:solidFill>
                <a:srgbClr val="1F1F1F"/>
              </a:solidFill>
              <a:highlight>
                <a:srgbClr val="F8F9FA"/>
              </a:highlight>
            </a:endParaRPr>
          </a:p>
          <a:p>
            <a:pPr indent="-323850" lvl="0" marL="457200" marR="38100" rtl="0" algn="l">
              <a:lnSpc>
                <a:spcPct val="150000"/>
              </a:lnSpc>
              <a:spcBef>
                <a:spcPts val="0"/>
              </a:spcBef>
              <a:spcAft>
                <a:spcPts val="0"/>
              </a:spcAft>
              <a:buClr>
                <a:srgbClr val="1F1F1F"/>
              </a:buClr>
              <a:buSzPts val="1500"/>
              <a:buChar char="●"/>
            </a:pPr>
            <a:r>
              <a:rPr lang="en-US" sz="1500">
                <a:solidFill>
                  <a:srgbClr val="1F1F1F"/>
                </a:solidFill>
                <a:highlight>
                  <a:srgbClr val="F8F9FA"/>
                </a:highlight>
              </a:rPr>
              <a:t>Informações do produto + Upload de image(s)</a:t>
            </a:r>
            <a:endParaRPr sz="1500">
              <a:solidFill>
                <a:srgbClr val="1F1F1F"/>
              </a:solidFill>
              <a:highlight>
                <a:srgbClr val="F8F9FA"/>
              </a:highlight>
            </a:endParaRPr>
          </a:p>
          <a:p>
            <a:pPr indent="-323850" lvl="0" marL="457200" marR="38100" rtl="0" algn="l">
              <a:lnSpc>
                <a:spcPct val="150000"/>
              </a:lnSpc>
              <a:spcBef>
                <a:spcPts val="0"/>
              </a:spcBef>
              <a:spcAft>
                <a:spcPts val="0"/>
              </a:spcAft>
              <a:buClr>
                <a:srgbClr val="1F1F1F"/>
              </a:buClr>
              <a:buSzPts val="1500"/>
              <a:buChar char="●"/>
            </a:pPr>
            <a:r>
              <a:rPr lang="en-US" sz="1500">
                <a:solidFill>
                  <a:srgbClr val="1F1F1F"/>
                </a:solidFill>
                <a:highlight>
                  <a:srgbClr val="F8F9FA"/>
                </a:highlight>
              </a:rPr>
              <a:t>Product connecting with list of References to be interviewed, already registered or field for new registration</a:t>
            </a:r>
            <a:endParaRPr sz="1500">
              <a:solidFill>
                <a:srgbClr val="1F1F1F"/>
              </a:solidFill>
              <a:highlight>
                <a:srgbClr val="F8F9FA"/>
              </a:highlight>
            </a:endParaRPr>
          </a:p>
          <a:p>
            <a:pPr indent="-323850" lvl="0" marL="457200" marR="38100" rtl="0" algn="l">
              <a:lnSpc>
                <a:spcPct val="150000"/>
              </a:lnSpc>
              <a:spcBef>
                <a:spcPts val="0"/>
              </a:spcBef>
              <a:spcAft>
                <a:spcPts val="0"/>
              </a:spcAft>
              <a:buClr>
                <a:srgbClr val="1F1F1F"/>
              </a:buClr>
              <a:buSzPts val="1500"/>
              <a:buChar char="●"/>
            </a:pPr>
            <a:r>
              <a:rPr lang="en-US" sz="1500">
                <a:solidFill>
                  <a:srgbClr val="1F1F1F"/>
                </a:solidFill>
                <a:highlight>
                  <a:srgbClr val="F8F9FA"/>
                </a:highlight>
              </a:rPr>
              <a:t>Send</a:t>
            </a:r>
            <a:endParaRPr sz="1800">
              <a:solidFill>
                <a:schemeClr val="dk1"/>
              </a:solidFill>
            </a:endParaRPr>
          </a:p>
        </p:txBody>
      </p:sp>
      <p:pic>
        <p:nvPicPr>
          <p:cNvPr id="121" name="Google Shape;121;p14"/>
          <p:cNvPicPr preferRelativeResize="0"/>
          <p:nvPr/>
        </p:nvPicPr>
        <p:blipFill>
          <a:blip r:embed="rId3">
            <a:alphaModFix/>
          </a:blip>
          <a:stretch>
            <a:fillRect/>
          </a:stretch>
        </p:blipFill>
        <p:spPr>
          <a:xfrm>
            <a:off x="10027825" y="3762800"/>
            <a:ext cx="762000" cy="381000"/>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p15"/>
          <p:cNvSpPr txBox="1"/>
          <p:nvPr>
            <p:ph type="title"/>
          </p:nvPr>
        </p:nvSpPr>
        <p:spPr>
          <a:xfrm>
            <a:off x="405441" y="365126"/>
            <a:ext cx="11490383" cy="916454"/>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4400"/>
              <a:buFont typeface="Play"/>
              <a:buNone/>
            </a:pPr>
            <a:r>
              <a:rPr lang="en-US" sz="4000">
                <a:solidFill>
                  <a:schemeClr val="dk2"/>
                </a:solidFill>
                <a:latin typeface="Georgia"/>
                <a:ea typeface="Georgia"/>
                <a:cs typeface="Georgia"/>
                <a:sym typeface="Georgia"/>
              </a:rPr>
              <a:t>Reference Process</a:t>
            </a:r>
            <a:endParaRPr sz="4000"/>
          </a:p>
        </p:txBody>
      </p:sp>
      <p:sp>
        <p:nvSpPr>
          <p:cNvPr id="127" name="Google Shape;127;p15"/>
          <p:cNvSpPr/>
          <p:nvPr/>
        </p:nvSpPr>
        <p:spPr>
          <a:xfrm>
            <a:off x="262561" y="1494777"/>
            <a:ext cx="3004428" cy="1128646"/>
          </a:xfrm>
          <a:prstGeom prst="homePlate">
            <a:avLst>
              <a:gd fmla="val 50000" name="adj"/>
            </a:avLst>
          </a:prstGeom>
          <a:solidFill>
            <a:srgbClr val="073763"/>
          </a:solidFill>
          <a:ln>
            <a:noFill/>
          </a:ln>
        </p:spPr>
        <p:txBody>
          <a:bodyPr anchorCtr="0" anchor="ctr" bIns="121900" lIns="121900" spcFirstLastPara="1" rIns="121900" wrap="square" tIns="121900">
            <a:noAutofit/>
          </a:bodyPr>
          <a:lstStyle/>
          <a:p>
            <a:pPr indent="-355600" lvl="0" marL="457200" marR="0" rtl="0" algn="ctr">
              <a:lnSpc>
                <a:spcPct val="100000"/>
              </a:lnSpc>
              <a:spcBef>
                <a:spcPts val="0"/>
              </a:spcBef>
              <a:spcAft>
                <a:spcPts val="0"/>
              </a:spcAft>
              <a:buClr>
                <a:srgbClr val="999999"/>
              </a:buClr>
              <a:buSzPts val="2000"/>
              <a:buFont typeface="Georgia"/>
              <a:buAutoNum type="arabicPeriod"/>
            </a:pPr>
            <a:r>
              <a:rPr b="0" i="0" lang="en-US" sz="2000" u="none" cap="none" strike="noStrike">
                <a:solidFill>
                  <a:srgbClr val="999999"/>
                </a:solidFill>
                <a:latin typeface="Georgia"/>
                <a:ea typeface="Georgia"/>
                <a:cs typeface="Georgia"/>
                <a:sym typeface="Georgia"/>
              </a:rPr>
              <a:t>Client Selection</a:t>
            </a:r>
            <a:endParaRPr b="0" i="0" sz="2000" u="none" cap="none" strike="noStrike">
              <a:solidFill>
                <a:srgbClr val="999999"/>
              </a:solidFill>
              <a:latin typeface="Georgia"/>
              <a:ea typeface="Georgia"/>
              <a:cs typeface="Georgia"/>
              <a:sym typeface="Georgia"/>
            </a:endParaRPr>
          </a:p>
        </p:txBody>
      </p:sp>
      <p:sp>
        <p:nvSpPr>
          <p:cNvPr id="128" name="Google Shape;128;p15"/>
          <p:cNvSpPr/>
          <p:nvPr/>
        </p:nvSpPr>
        <p:spPr>
          <a:xfrm>
            <a:off x="2681904" y="1494778"/>
            <a:ext cx="2800118" cy="1128646"/>
          </a:xfrm>
          <a:prstGeom prst="chevron">
            <a:avLst>
              <a:gd fmla="val 50000" name="adj"/>
            </a:avLst>
          </a:prstGeom>
          <a:solidFill>
            <a:srgbClr val="0B5394"/>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FFFFFF"/>
                </a:solidFill>
                <a:latin typeface="Georgia"/>
                <a:ea typeface="Georgia"/>
                <a:cs typeface="Georgia"/>
                <a:sym typeface="Georgia"/>
              </a:rPr>
              <a:t>2. Interview Developed</a:t>
            </a:r>
            <a:endParaRPr b="0" i="0" sz="2000" u="none" cap="none" strike="noStrike">
              <a:solidFill>
                <a:srgbClr val="FFFFFF"/>
              </a:solidFill>
              <a:latin typeface="Georgia"/>
              <a:ea typeface="Georgia"/>
              <a:cs typeface="Georgia"/>
              <a:sym typeface="Georgia"/>
            </a:endParaRPr>
          </a:p>
        </p:txBody>
      </p:sp>
      <p:sp>
        <p:nvSpPr>
          <p:cNvPr id="129" name="Google Shape;129;p15"/>
          <p:cNvSpPr txBox="1"/>
          <p:nvPr/>
        </p:nvSpPr>
        <p:spPr>
          <a:xfrm>
            <a:off x="476150" y="2623425"/>
            <a:ext cx="8702400" cy="445200"/>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chemeClr val="dk1"/>
              </a:buClr>
              <a:buSzPts val="1600"/>
              <a:buFont typeface="Arial"/>
              <a:buNone/>
            </a:pPr>
            <a:r>
              <a:rPr b="0" i="0" lang="en-US" sz="1600" u="none" cap="none" strike="noStrike">
                <a:solidFill>
                  <a:schemeClr val="dk1"/>
                </a:solidFill>
                <a:latin typeface="Georgia"/>
                <a:ea typeface="Georgia"/>
                <a:cs typeface="Georgia"/>
                <a:sym typeface="Georgia"/>
              </a:rPr>
              <a:t>Client and Independent Reference develop interview questions to be asked</a:t>
            </a:r>
            <a:endParaRPr b="0" i="0" sz="1600" u="none" cap="none" strike="noStrike">
              <a:solidFill>
                <a:srgbClr val="000000"/>
              </a:solidFill>
              <a:latin typeface="Georgia"/>
              <a:ea typeface="Georgia"/>
              <a:cs typeface="Georgia"/>
              <a:sym typeface="Georgia"/>
            </a:endParaRPr>
          </a:p>
        </p:txBody>
      </p:sp>
      <p:sp>
        <p:nvSpPr>
          <p:cNvPr id="130" name="Google Shape;130;p15"/>
          <p:cNvSpPr/>
          <p:nvPr/>
        </p:nvSpPr>
        <p:spPr>
          <a:xfrm>
            <a:off x="4870790" y="1494780"/>
            <a:ext cx="2800118" cy="1128646"/>
          </a:xfrm>
          <a:prstGeom prst="chevron">
            <a:avLst>
              <a:gd fmla="val 50000" name="adj"/>
            </a:avLst>
          </a:prstGeom>
          <a:solidFill>
            <a:srgbClr val="0C60AD"/>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757575"/>
                </a:solidFill>
                <a:latin typeface="Georgia"/>
                <a:ea typeface="Georgia"/>
                <a:cs typeface="Georgia"/>
                <a:sym typeface="Georgia"/>
              </a:rPr>
              <a:t>3. Reference Conducted</a:t>
            </a:r>
            <a:endParaRPr b="0" i="0" sz="2000" u="none" cap="none" strike="noStrike">
              <a:solidFill>
                <a:srgbClr val="757575"/>
              </a:solidFill>
              <a:latin typeface="Georgia"/>
              <a:ea typeface="Georgia"/>
              <a:cs typeface="Georgia"/>
              <a:sym typeface="Georgia"/>
            </a:endParaRPr>
          </a:p>
        </p:txBody>
      </p:sp>
      <p:sp>
        <p:nvSpPr>
          <p:cNvPr id="131" name="Google Shape;131;p15"/>
          <p:cNvSpPr/>
          <p:nvPr/>
        </p:nvSpPr>
        <p:spPr>
          <a:xfrm>
            <a:off x="9248565" y="1494780"/>
            <a:ext cx="2800118" cy="1128646"/>
          </a:xfrm>
          <a:prstGeom prst="chevron">
            <a:avLst>
              <a:gd fmla="val 50000" name="adj"/>
            </a:avLst>
          </a:prstGeom>
          <a:solidFill>
            <a:srgbClr val="3D85C6"/>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757575"/>
                </a:solidFill>
                <a:latin typeface="Georgia"/>
                <a:ea typeface="Georgia"/>
                <a:cs typeface="Georgia"/>
                <a:sym typeface="Georgia"/>
              </a:rPr>
              <a:t>5. Client Approval</a:t>
            </a:r>
            <a:endParaRPr b="0" i="0" sz="2000" u="none" cap="none" strike="noStrike">
              <a:solidFill>
                <a:srgbClr val="757575"/>
              </a:solidFill>
              <a:latin typeface="Georgia"/>
              <a:ea typeface="Georgia"/>
              <a:cs typeface="Georgia"/>
              <a:sym typeface="Georgia"/>
            </a:endParaRPr>
          </a:p>
        </p:txBody>
      </p:sp>
      <p:sp>
        <p:nvSpPr>
          <p:cNvPr id="132" name="Google Shape;132;p15"/>
          <p:cNvSpPr/>
          <p:nvPr/>
        </p:nvSpPr>
        <p:spPr>
          <a:xfrm>
            <a:off x="7085821" y="1494782"/>
            <a:ext cx="2800118" cy="1128646"/>
          </a:xfrm>
          <a:prstGeom prst="chevron">
            <a:avLst>
              <a:gd fmla="val 50000" name="adj"/>
            </a:avLst>
          </a:prstGeom>
          <a:solidFill>
            <a:srgbClr val="0E69BC"/>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757575"/>
                </a:solidFill>
                <a:latin typeface="Georgia"/>
                <a:ea typeface="Georgia"/>
                <a:cs typeface="Georgia"/>
                <a:sym typeface="Georgia"/>
              </a:rPr>
              <a:t>4. Reference Approval</a:t>
            </a:r>
            <a:endParaRPr b="0" i="0" sz="2000" u="none" cap="none" strike="noStrike">
              <a:solidFill>
                <a:srgbClr val="757575"/>
              </a:solidFill>
              <a:latin typeface="Georgia"/>
              <a:ea typeface="Georgia"/>
              <a:cs typeface="Georgia"/>
              <a:sym typeface="Georgia"/>
            </a:endParaRPr>
          </a:p>
        </p:txBody>
      </p:sp>
      <p:sp>
        <p:nvSpPr>
          <p:cNvPr id="133" name="Google Shape;133;p15"/>
          <p:cNvSpPr txBox="1"/>
          <p:nvPr/>
        </p:nvSpPr>
        <p:spPr>
          <a:xfrm>
            <a:off x="329975" y="3297800"/>
            <a:ext cx="10971000" cy="24552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1200"/>
              </a:spcBef>
              <a:spcAft>
                <a:spcPts val="0"/>
              </a:spcAft>
              <a:buNone/>
            </a:pPr>
            <a:r>
              <a:rPr lang="en-US" sz="1500">
                <a:solidFill>
                  <a:schemeClr val="dk1"/>
                </a:solidFill>
              </a:rPr>
              <a:t>After the product registration is submitted, a new questions page is created, accessible to both the Customer and Independent Reference. Both parties can add questions on this page.</a:t>
            </a:r>
            <a:br>
              <a:rPr lang="en-US" sz="1500">
                <a:solidFill>
                  <a:schemeClr val="dk1"/>
                </a:solidFill>
              </a:rPr>
            </a:br>
            <a:r>
              <a:rPr lang="en-US" sz="1500">
                <a:solidFill>
                  <a:schemeClr val="dk1"/>
                </a:solidFill>
              </a:rPr>
              <a:t>The Customer can edit, approve, or reject suggestions made by Independent Reference.</a:t>
            </a:r>
            <a:br>
              <a:rPr lang="en-US" sz="1500">
                <a:solidFill>
                  <a:schemeClr val="dk1"/>
                </a:solidFill>
              </a:rPr>
            </a:br>
            <a:r>
              <a:rPr lang="en-US" sz="1500">
                <a:solidFill>
                  <a:schemeClr val="dk1"/>
                </a:solidFill>
              </a:rPr>
              <a:t>Once finalized and approved, the content will become visible on the product page.</a:t>
            </a:r>
            <a:endParaRPr sz="1500">
              <a:solidFill>
                <a:schemeClr val="dk1"/>
              </a:solidFill>
            </a:endParaRPr>
          </a:p>
          <a:p>
            <a:pPr indent="0" lvl="0" marL="0" rtl="0" algn="l">
              <a:lnSpc>
                <a:spcPct val="150000"/>
              </a:lnSpc>
              <a:spcBef>
                <a:spcPts val="1200"/>
              </a:spcBef>
              <a:spcAft>
                <a:spcPts val="0"/>
              </a:spcAft>
              <a:buNone/>
            </a:pPr>
            <a:r>
              <a:rPr i="1" lang="en-US" sz="1500">
                <a:solidFill>
                  <a:schemeClr val="dk1"/>
                </a:solidFill>
              </a:rPr>
              <a:t>Please note that the format of this process is still under review and may be subject to change.</a:t>
            </a:r>
            <a:endParaRPr i="1" sz="1500">
              <a:solidFill>
                <a:schemeClr val="dk1"/>
              </a:solidFill>
            </a:endParaRPr>
          </a:p>
          <a:p>
            <a:pPr indent="0" lvl="0" marL="0" rtl="0" algn="l">
              <a:lnSpc>
                <a:spcPct val="150000"/>
              </a:lnSpc>
              <a:spcBef>
                <a:spcPts val="1200"/>
              </a:spcBef>
              <a:spcAft>
                <a:spcPts val="1200"/>
              </a:spcAft>
              <a:buNone/>
            </a:pPr>
            <a:r>
              <a:rPr lang="en-US" sz="1500">
                <a:solidFill>
                  <a:schemeClr val="dk1"/>
                </a:solidFill>
              </a:rPr>
              <a:t>Product ready for evaluation.</a:t>
            </a:r>
            <a:endParaRPr sz="1900">
              <a:solidFill>
                <a:schemeClr val="dk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p16"/>
          <p:cNvSpPr txBox="1"/>
          <p:nvPr>
            <p:ph type="title"/>
          </p:nvPr>
        </p:nvSpPr>
        <p:spPr>
          <a:xfrm>
            <a:off x="405441" y="365126"/>
            <a:ext cx="11490300" cy="916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4400"/>
              <a:buFont typeface="Play"/>
              <a:buNone/>
            </a:pPr>
            <a:r>
              <a:rPr lang="en-US" sz="4000">
                <a:solidFill>
                  <a:schemeClr val="dk2"/>
                </a:solidFill>
                <a:latin typeface="Georgia"/>
                <a:ea typeface="Georgia"/>
                <a:cs typeface="Georgia"/>
                <a:sym typeface="Georgia"/>
              </a:rPr>
              <a:t>Reference Process</a:t>
            </a:r>
            <a:endParaRPr sz="4000"/>
          </a:p>
        </p:txBody>
      </p:sp>
      <p:sp>
        <p:nvSpPr>
          <p:cNvPr id="139" name="Google Shape;139;p16"/>
          <p:cNvSpPr/>
          <p:nvPr/>
        </p:nvSpPr>
        <p:spPr>
          <a:xfrm>
            <a:off x="262562" y="1494781"/>
            <a:ext cx="3004500" cy="1128600"/>
          </a:xfrm>
          <a:prstGeom prst="homePlate">
            <a:avLst>
              <a:gd fmla="val 50000" name="adj"/>
            </a:avLst>
          </a:prstGeom>
          <a:solidFill>
            <a:srgbClr val="073763"/>
          </a:solidFill>
          <a:ln>
            <a:noFill/>
          </a:ln>
        </p:spPr>
        <p:txBody>
          <a:bodyPr anchorCtr="0" anchor="ctr" bIns="121900" lIns="121900" spcFirstLastPara="1" rIns="121900" wrap="square" tIns="121900">
            <a:noAutofit/>
          </a:bodyPr>
          <a:lstStyle/>
          <a:p>
            <a:pPr indent="-355600" lvl="0" marL="457200" marR="0" rtl="0" algn="ctr">
              <a:lnSpc>
                <a:spcPct val="100000"/>
              </a:lnSpc>
              <a:spcBef>
                <a:spcPts val="0"/>
              </a:spcBef>
              <a:spcAft>
                <a:spcPts val="0"/>
              </a:spcAft>
              <a:buClr>
                <a:srgbClr val="999999"/>
              </a:buClr>
              <a:buSzPts val="2000"/>
              <a:buFont typeface="Georgia"/>
              <a:buAutoNum type="arabicPeriod"/>
            </a:pPr>
            <a:r>
              <a:rPr b="0" i="0" lang="en-US" sz="2000" u="none" cap="none" strike="noStrike">
                <a:solidFill>
                  <a:srgbClr val="999999"/>
                </a:solidFill>
                <a:latin typeface="Georgia"/>
                <a:ea typeface="Georgia"/>
                <a:cs typeface="Georgia"/>
                <a:sym typeface="Georgia"/>
              </a:rPr>
              <a:t>Client Selection</a:t>
            </a:r>
            <a:endParaRPr b="0" i="0" sz="2000" u="none" cap="none" strike="noStrike">
              <a:solidFill>
                <a:srgbClr val="999999"/>
              </a:solidFill>
              <a:latin typeface="Georgia"/>
              <a:ea typeface="Georgia"/>
              <a:cs typeface="Georgia"/>
              <a:sym typeface="Georgia"/>
            </a:endParaRPr>
          </a:p>
        </p:txBody>
      </p:sp>
      <p:sp>
        <p:nvSpPr>
          <p:cNvPr id="140" name="Google Shape;140;p16"/>
          <p:cNvSpPr/>
          <p:nvPr/>
        </p:nvSpPr>
        <p:spPr>
          <a:xfrm>
            <a:off x="2681919" y="1494782"/>
            <a:ext cx="2800200" cy="1128600"/>
          </a:xfrm>
          <a:prstGeom prst="chevron">
            <a:avLst>
              <a:gd fmla="val 50000" name="adj"/>
            </a:avLst>
          </a:prstGeom>
          <a:solidFill>
            <a:srgbClr val="0B5394"/>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757575"/>
                </a:solidFill>
                <a:latin typeface="Georgia"/>
                <a:ea typeface="Georgia"/>
                <a:cs typeface="Georgia"/>
                <a:sym typeface="Georgia"/>
              </a:rPr>
              <a:t>2. Interview Developed</a:t>
            </a:r>
            <a:endParaRPr b="0" i="0" sz="2000" u="none" cap="none" strike="noStrike">
              <a:solidFill>
                <a:srgbClr val="757575"/>
              </a:solidFill>
              <a:latin typeface="Georgia"/>
              <a:ea typeface="Georgia"/>
              <a:cs typeface="Georgia"/>
              <a:sym typeface="Georgia"/>
            </a:endParaRPr>
          </a:p>
        </p:txBody>
      </p:sp>
      <p:sp>
        <p:nvSpPr>
          <p:cNvPr id="141" name="Google Shape;141;p16"/>
          <p:cNvSpPr txBox="1"/>
          <p:nvPr/>
        </p:nvSpPr>
        <p:spPr>
          <a:xfrm>
            <a:off x="476150" y="2623425"/>
            <a:ext cx="10362600" cy="445200"/>
          </a:xfrm>
          <a:prstGeom prst="rect">
            <a:avLst/>
          </a:prstGeom>
          <a:noFill/>
          <a:ln>
            <a:noFill/>
          </a:ln>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600"/>
              <a:buFont typeface="Arial"/>
              <a:buNone/>
            </a:pPr>
            <a:r>
              <a:rPr lang="en-US" sz="1600">
                <a:solidFill>
                  <a:schemeClr val="dk1"/>
                </a:solidFill>
                <a:latin typeface="Georgia"/>
                <a:ea typeface="Georgia"/>
                <a:cs typeface="Georgia"/>
                <a:sym typeface="Georgia"/>
              </a:rPr>
              <a:t>Independent Reference interviewer contacts reference, validates they are a reference and conducts interviews</a:t>
            </a:r>
            <a:endParaRPr sz="1600">
              <a:solidFill>
                <a:schemeClr val="dk1"/>
              </a:solidFill>
              <a:latin typeface="Georgia"/>
              <a:ea typeface="Georgia"/>
              <a:cs typeface="Georgia"/>
              <a:sym typeface="Georgia"/>
            </a:endParaRPr>
          </a:p>
          <a:p>
            <a:pPr indent="0" lvl="0" marL="0" marR="0" rtl="0" algn="l">
              <a:lnSpc>
                <a:spcPct val="100000"/>
              </a:lnSpc>
              <a:spcBef>
                <a:spcPts val="0"/>
              </a:spcBef>
              <a:spcAft>
                <a:spcPts val="0"/>
              </a:spcAft>
              <a:buClr>
                <a:schemeClr val="dk1"/>
              </a:buClr>
              <a:buSzPts val="1600"/>
              <a:buFont typeface="Arial"/>
              <a:buNone/>
            </a:pPr>
            <a:r>
              <a:t/>
            </a:r>
            <a:endParaRPr sz="1600">
              <a:solidFill>
                <a:schemeClr val="dk1"/>
              </a:solidFill>
              <a:latin typeface="Georgia"/>
              <a:ea typeface="Georgia"/>
              <a:cs typeface="Georgia"/>
              <a:sym typeface="Georgia"/>
            </a:endParaRPr>
          </a:p>
        </p:txBody>
      </p:sp>
      <p:sp>
        <p:nvSpPr>
          <p:cNvPr id="142" name="Google Shape;142;p16"/>
          <p:cNvSpPr/>
          <p:nvPr/>
        </p:nvSpPr>
        <p:spPr>
          <a:xfrm>
            <a:off x="4870818" y="1494784"/>
            <a:ext cx="2800200" cy="1128600"/>
          </a:xfrm>
          <a:prstGeom prst="chevron">
            <a:avLst>
              <a:gd fmla="val 50000" name="adj"/>
            </a:avLst>
          </a:prstGeom>
          <a:solidFill>
            <a:srgbClr val="0C60AD"/>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F8F9FA"/>
                </a:solidFill>
                <a:latin typeface="Georgia"/>
                <a:ea typeface="Georgia"/>
                <a:cs typeface="Georgia"/>
                <a:sym typeface="Georgia"/>
              </a:rPr>
              <a:t>3. Reference Conducted</a:t>
            </a:r>
            <a:endParaRPr b="0" i="0" sz="2000" u="none" cap="none" strike="noStrike">
              <a:solidFill>
                <a:srgbClr val="F8F9FA"/>
              </a:solidFill>
              <a:latin typeface="Georgia"/>
              <a:ea typeface="Georgia"/>
              <a:cs typeface="Georgia"/>
              <a:sym typeface="Georgia"/>
            </a:endParaRPr>
          </a:p>
        </p:txBody>
      </p:sp>
      <p:sp>
        <p:nvSpPr>
          <p:cNvPr id="143" name="Google Shape;143;p16"/>
          <p:cNvSpPr/>
          <p:nvPr/>
        </p:nvSpPr>
        <p:spPr>
          <a:xfrm>
            <a:off x="9248620" y="1494783"/>
            <a:ext cx="2800200" cy="1128600"/>
          </a:xfrm>
          <a:prstGeom prst="chevron">
            <a:avLst>
              <a:gd fmla="val 50000" name="adj"/>
            </a:avLst>
          </a:prstGeom>
          <a:solidFill>
            <a:srgbClr val="3D85C6"/>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757575"/>
                </a:solidFill>
                <a:latin typeface="Georgia"/>
                <a:ea typeface="Georgia"/>
                <a:cs typeface="Georgia"/>
                <a:sym typeface="Georgia"/>
              </a:rPr>
              <a:t>5. Client Approval</a:t>
            </a:r>
            <a:endParaRPr b="0" i="0" sz="2000" u="none" cap="none" strike="noStrike">
              <a:solidFill>
                <a:srgbClr val="757575"/>
              </a:solidFill>
              <a:latin typeface="Georgia"/>
              <a:ea typeface="Georgia"/>
              <a:cs typeface="Georgia"/>
              <a:sym typeface="Georgia"/>
            </a:endParaRPr>
          </a:p>
        </p:txBody>
      </p:sp>
      <p:sp>
        <p:nvSpPr>
          <p:cNvPr id="144" name="Google Shape;144;p16"/>
          <p:cNvSpPr/>
          <p:nvPr/>
        </p:nvSpPr>
        <p:spPr>
          <a:xfrm>
            <a:off x="7085863" y="1494785"/>
            <a:ext cx="2800200" cy="1128600"/>
          </a:xfrm>
          <a:prstGeom prst="chevron">
            <a:avLst>
              <a:gd fmla="val 50000" name="adj"/>
            </a:avLst>
          </a:prstGeom>
          <a:solidFill>
            <a:srgbClr val="0E69BC"/>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757575"/>
                </a:solidFill>
                <a:latin typeface="Georgia"/>
                <a:ea typeface="Georgia"/>
                <a:cs typeface="Georgia"/>
                <a:sym typeface="Georgia"/>
              </a:rPr>
              <a:t>4. Reference Approval</a:t>
            </a:r>
            <a:endParaRPr b="0" i="0" sz="2000" u="none" cap="none" strike="noStrike">
              <a:solidFill>
                <a:srgbClr val="757575"/>
              </a:solidFill>
              <a:latin typeface="Georgia"/>
              <a:ea typeface="Georgia"/>
              <a:cs typeface="Georgia"/>
              <a:sym typeface="Georgia"/>
            </a:endParaRPr>
          </a:p>
        </p:txBody>
      </p:sp>
      <p:sp>
        <p:nvSpPr>
          <p:cNvPr id="145" name="Google Shape;145;p16"/>
          <p:cNvSpPr txBox="1"/>
          <p:nvPr/>
        </p:nvSpPr>
        <p:spPr>
          <a:xfrm>
            <a:off x="329975" y="3297800"/>
            <a:ext cx="10867200" cy="29937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1200"/>
              </a:spcBef>
              <a:spcAft>
                <a:spcPts val="0"/>
              </a:spcAft>
              <a:buNone/>
            </a:pPr>
            <a:r>
              <a:rPr lang="en-US" sz="1500">
                <a:solidFill>
                  <a:schemeClr val="dk1"/>
                </a:solidFill>
              </a:rPr>
              <a:t>Independent Reference interviewers receive an email alert when a new assessment is available.</a:t>
            </a:r>
            <a:br>
              <a:rPr lang="en-US" sz="1500">
                <a:solidFill>
                  <a:schemeClr val="dk1"/>
                </a:solidFill>
              </a:rPr>
            </a:br>
            <a:r>
              <a:rPr lang="en-US" sz="1500">
                <a:solidFill>
                  <a:schemeClr val="dk1"/>
                </a:solidFill>
              </a:rPr>
              <a:t>After the interviewer validates the reference, an email is sent to the interviewee with the interviewer's availability calendar, along with information on how the interview will be conducted. Multiple options may be available, such as phone, Zoom, Teams, etc.</a:t>
            </a:r>
            <a:br>
              <a:rPr lang="en-US" sz="1500">
                <a:solidFill>
                  <a:schemeClr val="dk1"/>
                </a:solidFill>
              </a:rPr>
            </a:br>
            <a:r>
              <a:rPr lang="en-US" sz="1500">
                <a:solidFill>
                  <a:schemeClr val="dk1"/>
                </a:solidFill>
              </a:rPr>
              <a:t>In the final stage, the evaluation is scheduled.</a:t>
            </a:r>
            <a:br>
              <a:rPr lang="en-US" sz="1500">
                <a:solidFill>
                  <a:schemeClr val="dk1"/>
                </a:solidFill>
              </a:rPr>
            </a:br>
            <a:r>
              <a:rPr lang="en-US" sz="1500">
                <a:solidFill>
                  <a:schemeClr val="dk1"/>
                </a:solidFill>
              </a:rPr>
              <a:t>Emails will be sent for reminders, changes, cancellations, and other necessary information. Some emails will be sent automatically, but it will also be possible to create personalized messages.</a:t>
            </a:r>
            <a:endParaRPr sz="1500">
              <a:solidFill>
                <a:schemeClr val="dk1"/>
              </a:solidFill>
            </a:endParaRPr>
          </a:p>
          <a:p>
            <a:pPr indent="0" lvl="0" marL="0" rtl="0" algn="l">
              <a:lnSpc>
                <a:spcPct val="150000"/>
              </a:lnSpc>
              <a:spcBef>
                <a:spcPts val="1200"/>
              </a:spcBef>
              <a:spcAft>
                <a:spcPts val="1200"/>
              </a:spcAft>
              <a:buNone/>
            </a:pPr>
            <a:r>
              <a:rPr i="1" lang="en-US" sz="1500">
                <a:solidFill>
                  <a:schemeClr val="dk1"/>
                </a:solidFill>
              </a:rPr>
              <a:t>We are currently analyzing the possibility of integrating the schedule with Microsoft and/or Google Calendar.</a:t>
            </a:r>
            <a:endParaRPr sz="1900">
              <a:solidFill>
                <a:schemeClr val="dk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17"/>
          <p:cNvSpPr txBox="1"/>
          <p:nvPr>
            <p:ph type="title"/>
          </p:nvPr>
        </p:nvSpPr>
        <p:spPr>
          <a:xfrm>
            <a:off x="405441" y="365126"/>
            <a:ext cx="11490300" cy="916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4400"/>
              <a:buFont typeface="Play"/>
              <a:buNone/>
            </a:pPr>
            <a:r>
              <a:rPr lang="en-US" sz="4000">
                <a:solidFill>
                  <a:schemeClr val="dk2"/>
                </a:solidFill>
                <a:latin typeface="Georgia"/>
                <a:ea typeface="Georgia"/>
                <a:cs typeface="Georgia"/>
                <a:sym typeface="Georgia"/>
              </a:rPr>
              <a:t>Reference Process</a:t>
            </a:r>
            <a:endParaRPr sz="4000"/>
          </a:p>
        </p:txBody>
      </p:sp>
      <p:sp>
        <p:nvSpPr>
          <p:cNvPr id="151" name="Google Shape;151;p17"/>
          <p:cNvSpPr/>
          <p:nvPr/>
        </p:nvSpPr>
        <p:spPr>
          <a:xfrm>
            <a:off x="262562" y="1494781"/>
            <a:ext cx="3004500" cy="1128600"/>
          </a:xfrm>
          <a:prstGeom prst="homePlate">
            <a:avLst>
              <a:gd fmla="val 50000" name="adj"/>
            </a:avLst>
          </a:prstGeom>
          <a:solidFill>
            <a:srgbClr val="073763"/>
          </a:solidFill>
          <a:ln>
            <a:noFill/>
          </a:ln>
        </p:spPr>
        <p:txBody>
          <a:bodyPr anchorCtr="0" anchor="ctr" bIns="121900" lIns="121900" spcFirstLastPara="1" rIns="121900" wrap="square" tIns="121900">
            <a:noAutofit/>
          </a:bodyPr>
          <a:lstStyle/>
          <a:p>
            <a:pPr indent="-355600" lvl="0" marL="457200" marR="0" rtl="0" algn="ctr">
              <a:lnSpc>
                <a:spcPct val="100000"/>
              </a:lnSpc>
              <a:spcBef>
                <a:spcPts val="0"/>
              </a:spcBef>
              <a:spcAft>
                <a:spcPts val="0"/>
              </a:spcAft>
              <a:buClr>
                <a:srgbClr val="999999"/>
              </a:buClr>
              <a:buSzPts val="2000"/>
              <a:buFont typeface="Georgia"/>
              <a:buAutoNum type="arabicPeriod"/>
            </a:pPr>
            <a:r>
              <a:rPr b="0" i="0" lang="en-US" sz="2000" u="none" cap="none" strike="noStrike">
                <a:solidFill>
                  <a:srgbClr val="999999"/>
                </a:solidFill>
                <a:latin typeface="Georgia"/>
                <a:ea typeface="Georgia"/>
                <a:cs typeface="Georgia"/>
                <a:sym typeface="Georgia"/>
              </a:rPr>
              <a:t>Client Selection</a:t>
            </a:r>
            <a:endParaRPr b="0" i="0" sz="2000" u="none" cap="none" strike="noStrike">
              <a:solidFill>
                <a:srgbClr val="999999"/>
              </a:solidFill>
              <a:latin typeface="Georgia"/>
              <a:ea typeface="Georgia"/>
              <a:cs typeface="Georgia"/>
              <a:sym typeface="Georgia"/>
            </a:endParaRPr>
          </a:p>
        </p:txBody>
      </p:sp>
      <p:sp>
        <p:nvSpPr>
          <p:cNvPr id="152" name="Google Shape;152;p17"/>
          <p:cNvSpPr/>
          <p:nvPr/>
        </p:nvSpPr>
        <p:spPr>
          <a:xfrm>
            <a:off x="2681919" y="1494782"/>
            <a:ext cx="2800200" cy="1128600"/>
          </a:xfrm>
          <a:prstGeom prst="chevron">
            <a:avLst>
              <a:gd fmla="val 50000" name="adj"/>
            </a:avLst>
          </a:prstGeom>
          <a:solidFill>
            <a:srgbClr val="0B5394"/>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757575"/>
                </a:solidFill>
                <a:latin typeface="Georgia"/>
                <a:ea typeface="Georgia"/>
                <a:cs typeface="Georgia"/>
                <a:sym typeface="Georgia"/>
              </a:rPr>
              <a:t>2. Interview Developed</a:t>
            </a:r>
            <a:endParaRPr b="0" i="0" sz="2000" u="none" cap="none" strike="noStrike">
              <a:solidFill>
                <a:srgbClr val="757575"/>
              </a:solidFill>
              <a:latin typeface="Georgia"/>
              <a:ea typeface="Georgia"/>
              <a:cs typeface="Georgia"/>
              <a:sym typeface="Georgia"/>
            </a:endParaRPr>
          </a:p>
        </p:txBody>
      </p:sp>
      <p:sp>
        <p:nvSpPr>
          <p:cNvPr id="153" name="Google Shape;153;p17"/>
          <p:cNvSpPr txBox="1"/>
          <p:nvPr/>
        </p:nvSpPr>
        <p:spPr>
          <a:xfrm>
            <a:off x="476150" y="2623425"/>
            <a:ext cx="11490300" cy="445200"/>
          </a:xfrm>
          <a:prstGeom prst="rect">
            <a:avLst/>
          </a:prstGeom>
          <a:noFill/>
          <a:ln>
            <a:noFill/>
          </a:ln>
        </p:spPr>
        <p:txBody>
          <a:bodyPr anchorCtr="0" anchor="t" bIns="121900" lIns="121900" spcFirstLastPara="1" rIns="121900" wrap="square" tIns="121900">
            <a:noAutofit/>
          </a:bodyPr>
          <a:lstStyle/>
          <a:p>
            <a:pPr indent="0" lvl="0" marL="0" rtl="0" algn="l">
              <a:lnSpc>
                <a:spcPct val="115000"/>
              </a:lnSpc>
              <a:spcBef>
                <a:spcPts val="0"/>
              </a:spcBef>
              <a:spcAft>
                <a:spcPts val="0"/>
              </a:spcAft>
              <a:buClr>
                <a:schemeClr val="dk1"/>
              </a:buClr>
              <a:buSzPts val="1600"/>
              <a:buFont typeface="Arial"/>
              <a:buNone/>
            </a:pPr>
            <a:r>
              <a:rPr lang="en-US" sz="1600">
                <a:solidFill>
                  <a:schemeClr val="dk1"/>
                </a:solidFill>
                <a:latin typeface="Georgia"/>
                <a:ea typeface="Georgia"/>
                <a:cs typeface="Georgia"/>
                <a:sym typeface="Georgia"/>
              </a:rPr>
              <a:t>Copy of interview (AI transcription and interviewer final. reference) provided to reference for any disagreement on content.</a:t>
            </a:r>
            <a:endParaRPr sz="1600">
              <a:solidFill>
                <a:schemeClr val="dk1"/>
              </a:solidFill>
              <a:latin typeface="Georgia"/>
              <a:ea typeface="Georgia"/>
              <a:cs typeface="Georgia"/>
              <a:sym typeface="Georgia"/>
            </a:endParaRPr>
          </a:p>
          <a:p>
            <a:pPr indent="0" lvl="0" marL="0" rtl="0" algn="l">
              <a:spcBef>
                <a:spcPts val="0"/>
              </a:spcBef>
              <a:spcAft>
                <a:spcPts val="0"/>
              </a:spcAft>
              <a:buClr>
                <a:schemeClr val="dk1"/>
              </a:buClr>
              <a:buSzPts val="1600"/>
              <a:buFont typeface="Arial"/>
              <a:buNone/>
            </a:pPr>
            <a:r>
              <a:t/>
            </a:r>
            <a:endParaRPr sz="1600">
              <a:solidFill>
                <a:schemeClr val="dk1"/>
              </a:solidFill>
              <a:latin typeface="Georgia"/>
              <a:ea typeface="Georgia"/>
              <a:cs typeface="Georgia"/>
              <a:sym typeface="Georgia"/>
            </a:endParaRPr>
          </a:p>
          <a:p>
            <a:pPr indent="0" lvl="0" marL="0" marR="0" rtl="0" algn="l">
              <a:lnSpc>
                <a:spcPct val="100000"/>
              </a:lnSpc>
              <a:spcBef>
                <a:spcPts val="0"/>
              </a:spcBef>
              <a:spcAft>
                <a:spcPts val="0"/>
              </a:spcAft>
              <a:buClr>
                <a:schemeClr val="dk1"/>
              </a:buClr>
              <a:buSzPts val="1600"/>
              <a:buFont typeface="Arial"/>
              <a:buNone/>
            </a:pPr>
            <a:r>
              <a:t/>
            </a:r>
            <a:endParaRPr sz="1600">
              <a:solidFill>
                <a:schemeClr val="dk1"/>
              </a:solidFill>
              <a:latin typeface="Georgia"/>
              <a:ea typeface="Georgia"/>
              <a:cs typeface="Georgia"/>
              <a:sym typeface="Georgia"/>
            </a:endParaRPr>
          </a:p>
        </p:txBody>
      </p:sp>
      <p:sp>
        <p:nvSpPr>
          <p:cNvPr id="154" name="Google Shape;154;p17"/>
          <p:cNvSpPr/>
          <p:nvPr/>
        </p:nvSpPr>
        <p:spPr>
          <a:xfrm>
            <a:off x="4870818" y="1494784"/>
            <a:ext cx="2800200" cy="1128600"/>
          </a:xfrm>
          <a:prstGeom prst="chevron">
            <a:avLst>
              <a:gd fmla="val 50000" name="adj"/>
            </a:avLst>
          </a:prstGeom>
          <a:solidFill>
            <a:srgbClr val="0C60AD"/>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757575"/>
                </a:solidFill>
                <a:latin typeface="Georgia"/>
                <a:ea typeface="Georgia"/>
                <a:cs typeface="Georgia"/>
                <a:sym typeface="Georgia"/>
              </a:rPr>
              <a:t>3. Reference Conducted</a:t>
            </a:r>
            <a:endParaRPr b="0" i="0" sz="2000" u="none" cap="none" strike="noStrike">
              <a:solidFill>
                <a:srgbClr val="757575"/>
              </a:solidFill>
              <a:latin typeface="Georgia"/>
              <a:ea typeface="Georgia"/>
              <a:cs typeface="Georgia"/>
              <a:sym typeface="Georgia"/>
            </a:endParaRPr>
          </a:p>
        </p:txBody>
      </p:sp>
      <p:sp>
        <p:nvSpPr>
          <p:cNvPr id="155" name="Google Shape;155;p17"/>
          <p:cNvSpPr/>
          <p:nvPr/>
        </p:nvSpPr>
        <p:spPr>
          <a:xfrm>
            <a:off x="9248620" y="1494783"/>
            <a:ext cx="2800200" cy="1128600"/>
          </a:xfrm>
          <a:prstGeom prst="chevron">
            <a:avLst>
              <a:gd fmla="val 50000" name="adj"/>
            </a:avLst>
          </a:prstGeom>
          <a:solidFill>
            <a:srgbClr val="3D85C6"/>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757575"/>
                </a:solidFill>
                <a:latin typeface="Georgia"/>
                <a:ea typeface="Georgia"/>
                <a:cs typeface="Georgia"/>
                <a:sym typeface="Georgia"/>
              </a:rPr>
              <a:t>5. Client Approval</a:t>
            </a:r>
            <a:endParaRPr b="0" i="0" sz="2000" u="none" cap="none" strike="noStrike">
              <a:solidFill>
                <a:srgbClr val="757575"/>
              </a:solidFill>
              <a:latin typeface="Georgia"/>
              <a:ea typeface="Georgia"/>
              <a:cs typeface="Georgia"/>
              <a:sym typeface="Georgia"/>
            </a:endParaRPr>
          </a:p>
        </p:txBody>
      </p:sp>
      <p:sp>
        <p:nvSpPr>
          <p:cNvPr id="156" name="Google Shape;156;p17"/>
          <p:cNvSpPr/>
          <p:nvPr/>
        </p:nvSpPr>
        <p:spPr>
          <a:xfrm>
            <a:off x="7085863" y="1494785"/>
            <a:ext cx="2800200" cy="1128600"/>
          </a:xfrm>
          <a:prstGeom prst="chevron">
            <a:avLst>
              <a:gd fmla="val 50000" name="adj"/>
            </a:avLst>
          </a:prstGeom>
          <a:solidFill>
            <a:srgbClr val="0E69BC"/>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FFFFFF"/>
                </a:solidFill>
                <a:latin typeface="Georgia"/>
                <a:ea typeface="Georgia"/>
                <a:cs typeface="Georgia"/>
                <a:sym typeface="Georgia"/>
              </a:rPr>
              <a:t>4. Reference Approval</a:t>
            </a:r>
            <a:endParaRPr b="0" i="0" sz="2000" u="none" cap="none" strike="noStrike">
              <a:solidFill>
                <a:srgbClr val="FFFFFF"/>
              </a:solidFill>
              <a:latin typeface="Georgia"/>
              <a:ea typeface="Georgia"/>
              <a:cs typeface="Georgia"/>
              <a:sym typeface="Georgia"/>
            </a:endParaRPr>
          </a:p>
        </p:txBody>
      </p:sp>
      <p:sp>
        <p:nvSpPr>
          <p:cNvPr id="157" name="Google Shape;157;p17"/>
          <p:cNvSpPr txBox="1"/>
          <p:nvPr/>
        </p:nvSpPr>
        <p:spPr>
          <a:xfrm>
            <a:off x="329975" y="3477025"/>
            <a:ext cx="10197600" cy="1527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0"/>
              </a:spcAft>
              <a:buNone/>
            </a:pPr>
            <a:r>
              <a:rPr lang="en-US" sz="1500">
                <a:solidFill>
                  <a:schemeClr val="dk1"/>
                </a:solidFill>
              </a:rPr>
              <a:t>              </a:t>
            </a:r>
            <a:r>
              <a:rPr lang="en-US" sz="1500">
                <a:solidFill>
                  <a:schemeClr val="dk1"/>
                </a:solidFill>
              </a:rPr>
              <a:t>* Transcription process under analysis</a:t>
            </a:r>
            <a:endParaRPr sz="1500">
              <a:solidFill>
                <a:schemeClr val="dk1"/>
              </a:solidFill>
            </a:endParaRPr>
          </a:p>
          <a:p>
            <a:pPr indent="0" lvl="0" marL="0" rtl="0" algn="l">
              <a:lnSpc>
                <a:spcPct val="150000"/>
              </a:lnSpc>
              <a:spcBef>
                <a:spcPts val="1200"/>
              </a:spcBef>
              <a:spcAft>
                <a:spcPts val="1200"/>
              </a:spcAft>
              <a:buNone/>
            </a:pPr>
            <a:r>
              <a:rPr lang="en-US" sz="1500">
                <a:solidFill>
                  <a:schemeClr val="dk1"/>
                </a:solidFill>
              </a:rPr>
              <a:t>After the interviewer completes the transcription of the evaluation and uploads it to the product page, a new email will be sent to the interviewee, allowing them to review the evaluation, make any necessary changes, and submit it for the interviewer to approve those changes. Once approved, the evaluation will be released for customer access.</a:t>
            </a:r>
            <a:endParaRPr sz="15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18"/>
          <p:cNvSpPr txBox="1"/>
          <p:nvPr>
            <p:ph type="title"/>
          </p:nvPr>
        </p:nvSpPr>
        <p:spPr>
          <a:xfrm>
            <a:off x="405441" y="365126"/>
            <a:ext cx="11490300" cy="916500"/>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4400"/>
              <a:buFont typeface="Play"/>
              <a:buNone/>
            </a:pPr>
            <a:r>
              <a:rPr lang="en-US" sz="4000">
                <a:solidFill>
                  <a:schemeClr val="dk2"/>
                </a:solidFill>
                <a:latin typeface="Georgia"/>
                <a:ea typeface="Georgia"/>
                <a:cs typeface="Georgia"/>
                <a:sym typeface="Georgia"/>
              </a:rPr>
              <a:t>Reference Process</a:t>
            </a:r>
            <a:endParaRPr sz="4000"/>
          </a:p>
        </p:txBody>
      </p:sp>
      <p:sp>
        <p:nvSpPr>
          <p:cNvPr id="163" name="Google Shape;163;p18"/>
          <p:cNvSpPr/>
          <p:nvPr/>
        </p:nvSpPr>
        <p:spPr>
          <a:xfrm>
            <a:off x="262562" y="1494781"/>
            <a:ext cx="3004500" cy="1128600"/>
          </a:xfrm>
          <a:prstGeom prst="homePlate">
            <a:avLst>
              <a:gd fmla="val 50000" name="adj"/>
            </a:avLst>
          </a:prstGeom>
          <a:solidFill>
            <a:srgbClr val="073763"/>
          </a:solidFill>
          <a:ln>
            <a:noFill/>
          </a:ln>
        </p:spPr>
        <p:txBody>
          <a:bodyPr anchorCtr="0" anchor="ctr" bIns="121900" lIns="121900" spcFirstLastPara="1" rIns="121900" wrap="square" tIns="121900">
            <a:noAutofit/>
          </a:bodyPr>
          <a:lstStyle/>
          <a:p>
            <a:pPr indent="-355600" lvl="0" marL="457200" marR="0" rtl="0" algn="ctr">
              <a:lnSpc>
                <a:spcPct val="100000"/>
              </a:lnSpc>
              <a:spcBef>
                <a:spcPts val="0"/>
              </a:spcBef>
              <a:spcAft>
                <a:spcPts val="0"/>
              </a:spcAft>
              <a:buClr>
                <a:srgbClr val="999999"/>
              </a:buClr>
              <a:buSzPts val="2000"/>
              <a:buFont typeface="Georgia"/>
              <a:buAutoNum type="arabicPeriod"/>
            </a:pPr>
            <a:r>
              <a:rPr b="0" i="0" lang="en-US" sz="2000" u="none" cap="none" strike="noStrike">
                <a:solidFill>
                  <a:srgbClr val="999999"/>
                </a:solidFill>
                <a:latin typeface="Georgia"/>
                <a:ea typeface="Georgia"/>
                <a:cs typeface="Georgia"/>
                <a:sym typeface="Georgia"/>
              </a:rPr>
              <a:t>Client Selection</a:t>
            </a:r>
            <a:endParaRPr b="0" i="0" sz="2000" u="none" cap="none" strike="noStrike">
              <a:solidFill>
                <a:srgbClr val="999999"/>
              </a:solidFill>
              <a:latin typeface="Georgia"/>
              <a:ea typeface="Georgia"/>
              <a:cs typeface="Georgia"/>
              <a:sym typeface="Georgia"/>
            </a:endParaRPr>
          </a:p>
        </p:txBody>
      </p:sp>
      <p:sp>
        <p:nvSpPr>
          <p:cNvPr id="164" name="Google Shape;164;p18"/>
          <p:cNvSpPr/>
          <p:nvPr/>
        </p:nvSpPr>
        <p:spPr>
          <a:xfrm>
            <a:off x="2681919" y="1494782"/>
            <a:ext cx="2800200" cy="1128600"/>
          </a:xfrm>
          <a:prstGeom prst="chevron">
            <a:avLst>
              <a:gd fmla="val 50000" name="adj"/>
            </a:avLst>
          </a:prstGeom>
          <a:solidFill>
            <a:srgbClr val="0B5394"/>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757575"/>
                </a:solidFill>
                <a:latin typeface="Georgia"/>
                <a:ea typeface="Georgia"/>
                <a:cs typeface="Georgia"/>
                <a:sym typeface="Georgia"/>
              </a:rPr>
              <a:t>2. Interview Developed</a:t>
            </a:r>
            <a:endParaRPr b="0" i="0" sz="2000" u="none" cap="none" strike="noStrike">
              <a:solidFill>
                <a:srgbClr val="757575"/>
              </a:solidFill>
              <a:latin typeface="Georgia"/>
              <a:ea typeface="Georgia"/>
              <a:cs typeface="Georgia"/>
              <a:sym typeface="Georgia"/>
            </a:endParaRPr>
          </a:p>
        </p:txBody>
      </p:sp>
      <p:sp>
        <p:nvSpPr>
          <p:cNvPr id="165" name="Google Shape;165;p18"/>
          <p:cNvSpPr txBox="1"/>
          <p:nvPr/>
        </p:nvSpPr>
        <p:spPr>
          <a:xfrm>
            <a:off x="476150" y="2623425"/>
            <a:ext cx="11490300" cy="445200"/>
          </a:xfrm>
          <a:prstGeom prst="rect">
            <a:avLst/>
          </a:prstGeom>
          <a:noFill/>
          <a:ln>
            <a:noFill/>
          </a:ln>
        </p:spPr>
        <p:txBody>
          <a:bodyPr anchorCtr="0" anchor="t" bIns="121900" lIns="121900" spcFirstLastPara="1" rIns="121900" wrap="square" tIns="121900">
            <a:noAutofit/>
          </a:bodyPr>
          <a:lstStyle/>
          <a:p>
            <a:pPr indent="0" lvl="0" marL="0" rtl="0" algn="l">
              <a:spcBef>
                <a:spcPts val="0"/>
              </a:spcBef>
              <a:spcAft>
                <a:spcPts val="0"/>
              </a:spcAft>
              <a:buClr>
                <a:schemeClr val="dk1"/>
              </a:buClr>
              <a:buSzPts val="1600"/>
              <a:buFont typeface="Arial"/>
              <a:buNone/>
            </a:pPr>
            <a:r>
              <a:rPr lang="en-US" sz="1600">
                <a:solidFill>
                  <a:schemeClr val="dk1"/>
                </a:solidFill>
                <a:latin typeface="Georgia"/>
                <a:ea typeface="Georgia"/>
                <a:cs typeface="Georgia"/>
                <a:sym typeface="Georgia"/>
              </a:rPr>
              <a:t>Interview sent to client for approval (reference interview only posted to portal after client approval)</a:t>
            </a:r>
            <a:endParaRPr sz="1600">
              <a:solidFill>
                <a:schemeClr val="dk1"/>
              </a:solidFill>
              <a:latin typeface="Georgia"/>
              <a:ea typeface="Georgia"/>
              <a:cs typeface="Georgia"/>
              <a:sym typeface="Georgia"/>
            </a:endParaRPr>
          </a:p>
          <a:p>
            <a:pPr indent="0" lvl="0" marL="0" rtl="0" algn="l">
              <a:lnSpc>
                <a:spcPct val="115000"/>
              </a:lnSpc>
              <a:spcBef>
                <a:spcPts val="0"/>
              </a:spcBef>
              <a:spcAft>
                <a:spcPts val="0"/>
              </a:spcAft>
              <a:buClr>
                <a:schemeClr val="dk1"/>
              </a:buClr>
              <a:buSzPts val="1600"/>
              <a:buFont typeface="Arial"/>
              <a:buNone/>
            </a:pPr>
            <a:r>
              <a:t/>
            </a:r>
            <a:endParaRPr sz="1600">
              <a:solidFill>
                <a:schemeClr val="dk1"/>
              </a:solidFill>
              <a:latin typeface="Georgia"/>
              <a:ea typeface="Georgia"/>
              <a:cs typeface="Georgia"/>
              <a:sym typeface="Georgia"/>
            </a:endParaRPr>
          </a:p>
          <a:p>
            <a:pPr indent="0" lvl="0" marL="0" rtl="0" algn="l">
              <a:spcBef>
                <a:spcPts val="0"/>
              </a:spcBef>
              <a:spcAft>
                <a:spcPts val="0"/>
              </a:spcAft>
              <a:buClr>
                <a:schemeClr val="dk1"/>
              </a:buClr>
              <a:buSzPts val="1600"/>
              <a:buFont typeface="Arial"/>
              <a:buNone/>
            </a:pPr>
            <a:r>
              <a:t/>
            </a:r>
            <a:endParaRPr sz="1600">
              <a:solidFill>
                <a:schemeClr val="dk1"/>
              </a:solidFill>
              <a:latin typeface="Georgia"/>
              <a:ea typeface="Georgia"/>
              <a:cs typeface="Georgia"/>
              <a:sym typeface="Georgia"/>
            </a:endParaRPr>
          </a:p>
          <a:p>
            <a:pPr indent="0" lvl="0" marL="0" marR="0" rtl="0" algn="l">
              <a:lnSpc>
                <a:spcPct val="100000"/>
              </a:lnSpc>
              <a:spcBef>
                <a:spcPts val="0"/>
              </a:spcBef>
              <a:spcAft>
                <a:spcPts val="0"/>
              </a:spcAft>
              <a:buClr>
                <a:schemeClr val="dk1"/>
              </a:buClr>
              <a:buSzPts val="1600"/>
              <a:buFont typeface="Arial"/>
              <a:buNone/>
            </a:pPr>
            <a:r>
              <a:t/>
            </a:r>
            <a:endParaRPr sz="1600">
              <a:solidFill>
                <a:schemeClr val="dk1"/>
              </a:solidFill>
              <a:latin typeface="Georgia"/>
              <a:ea typeface="Georgia"/>
              <a:cs typeface="Georgia"/>
              <a:sym typeface="Georgia"/>
            </a:endParaRPr>
          </a:p>
        </p:txBody>
      </p:sp>
      <p:sp>
        <p:nvSpPr>
          <p:cNvPr id="166" name="Google Shape;166;p18"/>
          <p:cNvSpPr/>
          <p:nvPr/>
        </p:nvSpPr>
        <p:spPr>
          <a:xfrm>
            <a:off x="4870818" y="1494784"/>
            <a:ext cx="2800200" cy="1128600"/>
          </a:xfrm>
          <a:prstGeom prst="chevron">
            <a:avLst>
              <a:gd fmla="val 50000" name="adj"/>
            </a:avLst>
          </a:prstGeom>
          <a:solidFill>
            <a:srgbClr val="0C60AD"/>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757575"/>
                </a:solidFill>
                <a:latin typeface="Georgia"/>
                <a:ea typeface="Georgia"/>
                <a:cs typeface="Georgia"/>
                <a:sym typeface="Georgia"/>
              </a:rPr>
              <a:t>3. Reference Conducted</a:t>
            </a:r>
            <a:endParaRPr b="0" i="0" sz="2000" u="none" cap="none" strike="noStrike">
              <a:solidFill>
                <a:srgbClr val="757575"/>
              </a:solidFill>
              <a:latin typeface="Georgia"/>
              <a:ea typeface="Georgia"/>
              <a:cs typeface="Georgia"/>
              <a:sym typeface="Georgia"/>
            </a:endParaRPr>
          </a:p>
        </p:txBody>
      </p:sp>
      <p:sp>
        <p:nvSpPr>
          <p:cNvPr id="167" name="Google Shape;167;p18"/>
          <p:cNvSpPr/>
          <p:nvPr/>
        </p:nvSpPr>
        <p:spPr>
          <a:xfrm>
            <a:off x="9248620" y="1494783"/>
            <a:ext cx="2800200" cy="1128600"/>
          </a:xfrm>
          <a:prstGeom prst="chevron">
            <a:avLst>
              <a:gd fmla="val 50000" name="adj"/>
            </a:avLst>
          </a:prstGeom>
          <a:solidFill>
            <a:srgbClr val="3D85C6"/>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FFFFFF"/>
                </a:solidFill>
                <a:latin typeface="Georgia"/>
                <a:ea typeface="Georgia"/>
                <a:cs typeface="Georgia"/>
                <a:sym typeface="Georgia"/>
              </a:rPr>
              <a:t>5. Client Approval</a:t>
            </a:r>
            <a:endParaRPr b="0" i="0" sz="2000" u="none" cap="none" strike="noStrike">
              <a:solidFill>
                <a:srgbClr val="FFFFFF"/>
              </a:solidFill>
              <a:latin typeface="Georgia"/>
              <a:ea typeface="Georgia"/>
              <a:cs typeface="Georgia"/>
              <a:sym typeface="Georgia"/>
            </a:endParaRPr>
          </a:p>
        </p:txBody>
      </p:sp>
      <p:sp>
        <p:nvSpPr>
          <p:cNvPr id="168" name="Google Shape;168;p18"/>
          <p:cNvSpPr/>
          <p:nvPr/>
        </p:nvSpPr>
        <p:spPr>
          <a:xfrm>
            <a:off x="7085863" y="1494785"/>
            <a:ext cx="2800200" cy="1128600"/>
          </a:xfrm>
          <a:prstGeom prst="chevron">
            <a:avLst>
              <a:gd fmla="val 50000" name="adj"/>
            </a:avLst>
          </a:prstGeom>
          <a:solidFill>
            <a:srgbClr val="0E69BC"/>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999999"/>
                </a:solidFill>
                <a:latin typeface="Georgia"/>
                <a:ea typeface="Georgia"/>
                <a:cs typeface="Georgia"/>
                <a:sym typeface="Georgia"/>
              </a:rPr>
              <a:t>4. Reference Approval</a:t>
            </a:r>
            <a:endParaRPr b="0" i="0" sz="2000" u="none" cap="none" strike="noStrike">
              <a:solidFill>
                <a:srgbClr val="999999"/>
              </a:solidFill>
              <a:latin typeface="Georgia"/>
              <a:ea typeface="Georgia"/>
              <a:cs typeface="Georgia"/>
              <a:sym typeface="Georgia"/>
            </a:endParaRPr>
          </a:p>
        </p:txBody>
      </p:sp>
      <p:sp>
        <p:nvSpPr>
          <p:cNvPr id="169" name="Google Shape;169;p18"/>
          <p:cNvSpPr txBox="1"/>
          <p:nvPr/>
        </p:nvSpPr>
        <p:spPr>
          <a:xfrm>
            <a:off x="329975" y="3477025"/>
            <a:ext cx="10197600" cy="1454700"/>
          </a:xfrm>
          <a:prstGeom prst="rect">
            <a:avLst/>
          </a:prstGeom>
          <a:noFill/>
          <a:ln>
            <a:noFill/>
          </a:ln>
        </p:spPr>
        <p:txBody>
          <a:bodyPr anchorCtr="0" anchor="t" bIns="91425" lIns="91425" spcFirstLastPara="1" rIns="91425" wrap="square" tIns="91425">
            <a:spAutoFit/>
          </a:bodyPr>
          <a:lstStyle/>
          <a:p>
            <a:pPr indent="0" lvl="0" marL="0" rtl="0" algn="l">
              <a:lnSpc>
                <a:spcPct val="150000"/>
              </a:lnSpc>
              <a:spcBef>
                <a:spcPts val="1200"/>
              </a:spcBef>
              <a:spcAft>
                <a:spcPts val="1200"/>
              </a:spcAft>
              <a:buNone/>
            </a:pPr>
            <a:r>
              <a:rPr lang="en-US" sz="1500">
                <a:solidFill>
                  <a:schemeClr val="dk1"/>
                </a:solidFill>
              </a:rPr>
              <a:t>The Client will receive an email with a link to the product page, containing the complete evaluation.</a:t>
            </a:r>
            <a:br>
              <a:rPr lang="en-US" sz="1500">
                <a:solidFill>
                  <a:schemeClr val="dk1"/>
                </a:solidFill>
              </a:rPr>
            </a:br>
            <a:r>
              <a:rPr lang="en-US" sz="1500">
                <a:solidFill>
                  <a:schemeClr val="dk1"/>
                </a:solidFill>
              </a:rPr>
              <a:t>The Client will have the authority to approve and release the evaluation, request changes, or permanently delete it.</a:t>
            </a:r>
            <a:br>
              <a:rPr lang="en-US" sz="1500">
                <a:solidFill>
                  <a:schemeClr val="dk1"/>
                </a:solidFill>
              </a:rPr>
            </a:br>
            <a:r>
              <a:rPr lang="en-US" sz="1500">
                <a:solidFill>
                  <a:schemeClr val="dk1"/>
                </a:solidFill>
              </a:rPr>
              <a:t>Throughout the process, there will be an "IN PROCESS" label, indicating the current stage: waiting for analysis by the Customer/Interviewee/Interviewer, checking edits, awaiting release, or Published.</a:t>
            </a:r>
            <a:endParaRPr sz="1500">
              <a:solidFill>
                <a:schemeClr val="dk1"/>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19"/>
          <p:cNvSpPr txBox="1"/>
          <p:nvPr>
            <p:ph type="title"/>
          </p:nvPr>
        </p:nvSpPr>
        <p:spPr>
          <a:xfrm>
            <a:off x="405441" y="365126"/>
            <a:ext cx="11490383" cy="916454"/>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dk2"/>
              </a:buClr>
              <a:buSzPts val="4400"/>
              <a:buFont typeface="Play"/>
              <a:buNone/>
            </a:pPr>
            <a:r>
              <a:rPr lang="en-US" sz="4000">
                <a:solidFill>
                  <a:schemeClr val="dk2"/>
                </a:solidFill>
                <a:latin typeface="Georgia"/>
                <a:ea typeface="Georgia"/>
                <a:cs typeface="Georgia"/>
                <a:sym typeface="Georgia"/>
              </a:rPr>
              <a:t>Reference Process - Continued</a:t>
            </a:r>
            <a:endParaRPr sz="4000"/>
          </a:p>
        </p:txBody>
      </p:sp>
      <p:sp>
        <p:nvSpPr>
          <p:cNvPr id="175" name="Google Shape;175;p19"/>
          <p:cNvSpPr/>
          <p:nvPr/>
        </p:nvSpPr>
        <p:spPr>
          <a:xfrm>
            <a:off x="225469" y="1475762"/>
            <a:ext cx="3025465" cy="1055173"/>
          </a:xfrm>
          <a:prstGeom prst="homePlate">
            <a:avLst>
              <a:gd fmla="val 50000" name="adj"/>
            </a:avLst>
          </a:prstGeom>
          <a:solidFill>
            <a:srgbClr val="073763"/>
          </a:solidFill>
          <a:ln>
            <a:noFill/>
          </a:ln>
        </p:spPr>
        <p:txBody>
          <a:bodyPr anchorCtr="0" anchor="ctr" bIns="121900" lIns="121900" spcFirstLastPara="1" rIns="121900" wrap="square" tIns="121900">
            <a:noAutofit/>
          </a:bodyPr>
          <a:lstStyle/>
          <a:p>
            <a:pPr indent="0" lvl="0" marL="457200" marR="0" rtl="0" algn="ctr">
              <a:lnSpc>
                <a:spcPct val="100000"/>
              </a:lnSpc>
              <a:spcBef>
                <a:spcPts val="0"/>
              </a:spcBef>
              <a:spcAft>
                <a:spcPts val="0"/>
              </a:spcAft>
              <a:buClr>
                <a:srgbClr val="000000"/>
              </a:buClr>
              <a:buSzPts val="2000"/>
              <a:buFont typeface="Arial"/>
              <a:buNone/>
            </a:pPr>
            <a:r>
              <a:rPr b="0" i="0" lang="en-US" sz="2000" u="none" cap="none" strike="noStrike">
                <a:solidFill>
                  <a:srgbClr val="FFFFFF"/>
                </a:solidFill>
                <a:latin typeface="Georgia"/>
                <a:ea typeface="Georgia"/>
                <a:cs typeface="Georgia"/>
                <a:sym typeface="Georgia"/>
              </a:rPr>
              <a:t>6. Reference Uploaded</a:t>
            </a:r>
            <a:endParaRPr b="0" i="0" sz="2000" u="none" cap="none" strike="noStrike">
              <a:solidFill>
                <a:srgbClr val="FFFFFF"/>
              </a:solidFill>
              <a:latin typeface="Georgia"/>
              <a:ea typeface="Georgia"/>
              <a:cs typeface="Georgia"/>
              <a:sym typeface="Georgia"/>
            </a:endParaRPr>
          </a:p>
        </p:txBody>
      </p:sp>
      <p:sp>
        <p:nvSpPr>
          <p:cNvPr id="176" name="Google Shape;176;p19"/>
          <p:cNvSpPr txBox="1"/>
          <p:nvPr/>
        </p:nvSpPr>
        <p:spPr>
          <a:xfrm>
            <a:off x="273025" y="2767700"/>
            <a:ext cx="11235600" cy="916500"/>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chemeClr val="dk1"/>
              </a:buClr>
              <a:buSzPts val="1600"/>
              <a:buFont typeface="Arial"/>
              <a:buNone/>
            </a:pPr>
            <a:r>
              <a:rPr b="0" i="0" lang="en-US" sz="1600" u="none" cap="none" strike="noStrike">
                <a:solidFill>
                  <a:schemeClr val="dk1"/>
                </a:solidFill>
                <a:latin typeface="Georgia"/>
                <a:ea typeface="Georgia"/>
                <a:cs typeface="Georgia"/>
                <a:sym typeface="Georgia"/>
              </a:rPr>
              <a:t>Approved references posted to secure, password-protected client portal: </a:t>
            </a:r>
            <a:r>
              <a:rPr i="0" lang="en-US" sz="1500" u="none" cap="none" strike="noStrike">
                <a:solidFill>
                  <a:schemeClr val="dk1"/>
                </a:solidFill>
              </a:rPr>
              <a:t>All access will be protected by login and password. Certain areas or information will require users to agree to specific rules, regulations, and authorizations, which must be marked as accepted in order to proceed with any process.</a:t>
            </a:r>
            <a:endParaRPr i="0" sz="1500" u="none" cap="none" strike="noStrike">
              <a:solidFill>
                <a:schemeClr val="dk1"/>
              </a:solidFill>
            </a:endParaRPr>
          </a:p>
          <a:p>
            <a:pPr indent="0" lvl="0" marL="0" marR="0" rtl="0" algn="l">
              <a:lnSpc>
                <a:spcPct val="115000"/>
              </a:lnSpc>
              <a:spcBef>
                <a:spcPts val="0"/>
              </a:spcBef>
              <a:spcAft>
                <a:spcPts val="0"/>
              </a:spcAft>
              <a:buClr>
                <a:srgbClr val="000000"/>
              </a:buClr>
              <a:buSzPts val="1700"/>
              <a:buFont typeface="Arial"/>
              <a:buNone/>
            </a:pPr>
            <a:r>
              <a:t/>
            </a:r>
            <a:endParaRPr b="0" i="0" sz="1700" u="none" cap="none" strike="noStrike">
              <a:solidFill>
                <a:schemeClr val="dk1"/>
              </a:solidFill>
              <a:latin typeface="Georgia"/>
              <a:ea typeface="Georgia"/>
              <a:cs typeface="Georgia"/>
              <a:sym typeface="Georgia"/>
            </a:endParaRPr>
          </a:p>
        </p:txBody>
      </p:sp>
      <p:sp>
        <p:nvSpPr>
          <p:cNvPr id="177" name="Google Shape;177;p19"/>
          <p:cNvSpPr/>
          <p:nvPr/>
        </p:nvSpPr>
        <p:spPr>
          <a:xfrm>
            <a:off x="2646424" y="1475814"/>
            <a:ext cx="2819837" cy="1055214"/>
          </a:xfrm>
          <a:prstGeom prst="chevron">
            <a:avLst>
              <a:gd fmla="val 50000" name="adj"/>
            </a:avLst>
          </a:prstGeom>
          <a:solidFill>
            <a:srgbClr val="0B5394"/>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FFFFFF"/>
                </a:solidFill>
                <a:latin typeface="Georgia"/>
                <a:ea typeface="Georgia"/>
                <a:cs typeface="Georgia"/>
                <a:sym typeface="Georgia"/>
              </a:rPr>
              <a:t>7. User Interface</a:t>
            </a:r>
            <a:endParaRPr b="0" i="0" sz="2000" u="none" cap="none" strike="noStrike">
              <a:solidFill>
                <a:srgbClr val="FFFFFF"/>
              </a:solidFill>
              <a:latin typeface="Georgia"/>
              <a:ea typeface="Georgia"/>
              <a:cs typeface="Georgia"/>
              <a:sym typeface="Georgia"/>
            </a:endParaRPr>
          </a:p>
        </p:txBody>
      </p:sp>
      <p:sp>
        <p:nvSpPr>
          <p:cNvPr id="178" name="Google Shape;178;p19"/>
          <p:cNvSpPr txBox="1"/>
          <p:nvPr/>
        </p:nvSpPr>
        <p:spPr>
          <a:xfrm>
            <a:off x="273025" y="3608000"/>
            <a:ext cx="11235600" cy="916500"/>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chemeClr val="dk1"/>
              </a:buClr>
              <a:buSzPts val="1600"/>
              <a:buFont typeface="Arial"/>
              <a:buNone/>
            </a:pPr>
            <a:r>
              <a:rPr b="0" i="0" lang="en-US" sz="1600" u="none" cap="none" strike="noStrike">
                <a:solidFill>
                  <a:schemeClr val="dk1"/>
                </a:solidFill>
                <a:latin typeface="Georgia"/>
                <a:ea typeface="Georgia"/>
                <a:cs typeface="Georgia"/>
                <a:sym typeface="Georgia"/>
              </a:rPr>
              <a:t>Independent Reference site generates FAQ’s and answers from each reference for easily searchable database: </a:t>
            </a:r>
            <a:r>
              <a:rPr lang="en-US" sz="1500">
                <a:solidFill>
                  <a:schemeClr val="dk1"/>
                </a:solidFill>
              </a:rPr>
              <a:t>Possibility to create unlimited FAQs. Keyword searches can be performed, showing content suggestions with pre-existing answers, or providing a field to submit new questions.</a:t>
            </a:r>
            <a:endParaRPr i="0" sz="1500" u="none" cap="none" strike="noStrike">
              <a:solidFill>
                <a:srgbClr val="000000"/>
              </a:solidFill>
            </a:endParaRPr>
          </a:p>
        </p:txBody>
      </p:sp>
      <p:sp>
        <p:nvSpPr>
          <p:cNvPr id="179" name="Google Shape;179;p19"/>
          <p:cNvSpPr/>
          <p:nvPr/>
        </p:nvSpPr>
        <p:spPr>
          <a:xfrm>
            <a:off x="4846942" y="1475783"/>
            <a:ext cx="2819724" cy="1055173"/>
          </a:xfrm>
          <a:prstGeom prst="chevron">
            <a:avLst>
              <a:gd fmla="val 50000" name="adj"/>
            </a:avLst>
          </a:prstGeom>
          <a:solidFill>
            <a:srgbClr val="0C60AD"/>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FFFFFF"/>
                </a:solidFill>
                <a:latin typeface="Georgia"/>
                <a:ea typeface="Georgia"/>
                <a:cs typeface="Georgia"/>
                <a:sym typeface="Georgia"/>
              </a:rPr>
              <a:t>8. Secure Sharing</a:t>
            </a:r>
            <a:endParaRPr b="0" i="0" sz="2000" u="none" cap="none" strike="noStrike">
              <a:solidFill>
                <a:srgbClr val="FFFFFF"/>
              </a:solidFill>
              <a:latin typeface="Georgia"/>
              <a:ea typeface="Georgia"/>
              <a:cs typeface="Georgia"/>
              <a:sym typeface="Georgia"/>
            </a:endParaRPr>
          </a:p>
        </p:txBody>
      </p:sp>
      <p:sp>
        <p:nvSpPr>
          <p:cNvPr id="180" name="Google Shape;180;p19"/>
          <p:cNvSpPr txBox="1"/>
          <p:nvPr/>
        </p:nvSpPr>
        <p:spPr>
          <a:xfrm>
            <a:off x="273025" y="4447550"/>
            <a:ext cx="11103300" cy="651900"/>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chemeClr val="dk1"/>
              </a:buClr>
              <a:buSzPts val="1600"/>
              <a:buFont typeface="Arial"/>
              <a:buNone/>
            </a:pPr>
            <a:r>
              <a:rPr b="0" i="0" lang="en-US" sz="1600" u="none" cap="none" strike="noStrike">
                <a:solidFill>
                  <a:schemeClr val="dk1"/>
                </a:solidFill>
                <a:latin typeface="Georgia"/>
                <a:ea typeface="Georgia"/>
                <a:cs typeface="Georgia"/>
                <a:sym typeface="Georgia"/>
              </a:rPr>
              <a:t>Client receives secure link and password to share with potential new clients looking for references: </a:t>
            </a:r>
            <a:r>
              <a:rPr lang="en-US" sz="1500">
                <a:solidFill>
                  <a:schemeClr val="dk1"/>
                </a:solidFill>
              </a:rPr>
              <a:t>Each product will have its own URL, protected by SSL. It will also be possible to password-protect any desired page.</a:t>
            </a:r>
            <a:endParaRPr sz="1500">
              <a:solidFill>
                <a:schemeClr val="dk1"/>
              </a:solidFill>
            </a:endParaRPr>
          </a:p>
          <a:p>
            <a:pPr indent="0" lvl="0" marL="0" marR="0" rtl="0" algn="l">
              <a:lnSpc>
                <a:spcPct val="100000"/>
              </a:lnSpc>
              <a:spcBef>
                <a:spcPts val="0"/>
              </a:spcBef>
              <a:spcAft>
                <a:spcPts val="0"/>
              </a:spcAft>
              <a:buClr>
                <a:schemeClr val="dk1"/>
              </a:buClr>
              <a:buSzPts val="1600"/>
              <a:buFont typeface="Arial"/>
              <a:buNone/>
            </a:pPr>
            <a:r>
              <a:t/>
            </a:r>
            <a:endParaRPr sz="1500">
              <a:solidFill>
                <a:schemeClr val="dk1"/>
              </a:solidFill>
            </a:endParaRPr>
          </a:p>
          <a:p>
            <a:pPr indent="0" lvl="0" marL="0" marR="0" rtl="0" algn="l">
              <a:lnSpc>
                <a:spcPct val="100000"/>
              </a:lnSpc>
              <a:spcBef>
                <a:spcPts val="0"/>
              </a:spcBef>
              <a:spcAft>
                <a:spcPts val="0"/>
              </a:spcAft>
              <a:buClr>
                <a:schemeClr val="dk1"/>
              </a:buClr>
              <a:buSzPts val="1600"/>
              <a:buFont typeface="Arial"/>
              <a:buNone/>
            </a:pPr>
            <a:r>
              <a:t/>
            </a:r>
            <a:endParaRPr sz="1500">
              <a:solidFill>
                <a:schemeClr val="dk1"/>
              </a:solidFill>
            </a:endParaRPr>
          </a:p>
        </p:txBody>
      </p:sp>
      <p:sp>
        <p:nvSpPr>
          <p:cNvPr id="181" name="Google Shape;181;p19"/>
          <p:cNvSpPr/>
          <p:nvPr/>
        </p:nvSpPr>
        <p:spPr>
          <a:xfrm>
            <a:off x="9255367" y="1475783"/>
            <a:ext cx="2819724" cy="1055173"/>
          </a:xfrm>
          <a:prstGeom prst="chevron">
            <a:avLst>
              <a:gd fmla="val 50000" name="adj"/>
            </a:avLst>
          </a:prstGeom>
          <a:solidFill>
            <a:srgbClr val="3D85C6"/>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FFFFFF"/>
                </a:solidFill>
                <a:latin typeface="Georgia"/>
                <a:ea typeface="Georgia"/>
                <a:cs typeface="Georgia"/>
                <a:sym typeface="Georgia"/>
              </a:rPr>
              <a:t>10. Renewal</a:t>
            </a:r>
            <a:endParaRPr b="0" i="0" sz="2000" u="none" cap="none" strike="noStrike">
              <a:solidFill>
                <a:srgbClr val="FFFFFF"/>
              </a:solidFill>
              <a:latin typeface="Georgia"/>
              <a:ea typeface="Georgia"/>
              <a:cs typeface="Georgia"/>
              <a:sym typeface="Georgia"/>
            </a:endParaRPr>
          </a:p>
        </p:txBody>
      </p:sp>
      <p:sp>
        <p:nvSpPr>
          <p:cNvPr id="182" name="Google Shape;182;p19"/>
          <p:cNvSpPr txBox="1"/>
          <p:nvPr/>
        </p:nvSpPr>
        <p:spPr>
          <a:xfrm>
            <a:off x="249325" y="5697800"/>
            <a:ext cx="10465200" cy="651900"/>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chemeClr val="dk1"/>
              </a:buClr>
              <a:buSzPts val="1600"/>
              <a:buFont typeface="Arial"/>
              <a:buNone/>
            </a:pPr>
            <a:r>
              <a:rPr b="0" i="0" lang="en-US" sz="1600" u="none" cap="none" strike="noStrike">
                <a:solidFill>
                  <a:schemeClr val="dk1"/>
                </a:solidFill>
                <a:latin typeface="Georgia"/>
                <a:ea typeface="Georgia"/>
                <a:cs typeface="Georgia"/>
                <a:sym typeface="Georgia"/>
              </a:rPr>
              <a:t>Independent Reference works with client to determine which prior year references should be kept, purged and new ones that need to be added/conducted</a:t>
            </a:r>
            <a:r>
              <a:rPr lang="en-US" sz="1600">
                <a:solidFill>
                  <a:schemeClr val="dk1"/>
                </a:solidFill>
                <a:latin typeface="Georgia"/>
                <a:ea typeface="Georgia"/>
                <a:cs typeface="Georgia"/>
                <a:sym typeface="Georgia"/>
              </a:rPr>
              <a:t>: </a:t>
            </a:r>
            <a:r>
              <a:rPr lang="en-US" sz="1500">
                <a:solidFill>
                  <a:schemeClr val="dk1"/>
                </a:solidFill>
              </a:rPr>
              <a:t>The package plans will be available on the customer's main page, allowing them to have full control at all times over what they want from Independent Reference.</a:t>
            </a:r>
            <a:endParaRPr sz="1500">
              <a:solidFill>
                <a:schemeClr val="dk1"/>
              </a:solidFill>
            </a:endParaRPr>
          </a:p>
          <a:p>
            <a:pPr indent="0" lvl="0" marL="0" marR="0" rtl="0" algn="l">
              <a:lnSpc>
                <a:spcPct val="100000"/>
              </a:lnSpc>
              <a:spcBef>
                <a:spcPts val="0"/>
              </a:spcBef>
              <a:spcAft>
                <a:spcPts val="0"/>
              </a:spcAft>
              <a:buClr>
                <a:schemeClr val="dk1"/>
              </a:buClr>
              <a:buSzPts val="1600"/>
              <a:buFont typeface="Arial"/>
              <a:buNone/>
            </a:pPr>
            <a:r>
              <a:t/>
            </a:r>
            <a:endParaRPr sz="1600">
              <a:solidFill>
                <a:schemeClr val="dk1"/>
              </a:solidFill>
              <a:latin typeface="Georgia"/>
              <a:ea typeface="Georgia"/>
              <a:cs typeface="Georgia"/>
              <a:sym typeface="Georgia"/>
            </a:endParaRPr>
          </a:p>
        </p:txBody>
      </p:sp>
      <p:sp>
        <p:nvSpPr>
          <p:cNvPr id="183" name="Google Shape;183;p19"/>
          <p:cNvSpPr/>
          <p:nvPr/>
        </p:nvSpPr>
        <p:spPr>
          <a:xfrm>
            <a:off x="7047565" y="1475762"/>
            <a:ext cx="2819724" cy="1055173"/>
          </a:xfrm>
          <a:prstGeom prst="chevron">
            <a:avLst>
              <a:gd fmla="val 50000" name="adj"/>
            </a:avLst>
          </a:prstGeom>
          <a:solidFill>
            <a:srgbClr val="0E69BC"/>
          </a:solidFill>
          <a:ln>
            <a:noFill/>
          </a:ln>
        </p:spPr>
        <p:txBody>
          <a:bodyPr anchorCtr="0" anchor="ctr" bIns="121900" lIns="121900" spcFirstLastPara="1" rIns="121900" wrap="square" tIns="121900">
            <a:noAutofit/>
          </a:bodyPr>
          <a:lstStyle/>
          <a:p>
            <a:pPr indent="0" lvl="0" marL="0" marR="0" rtl="0" algn="ctr">
              <a:lnSpc>
                <a:spcPct val="100000"/>
              </a:lnSpc>
              <a:spcBef>
                <a:spcPts val="0"/>
              </a:spcBef>
              <a:spcAft>
                <a:spcPts val="0"/>
              </a:spcAft>
              <a:buClr>
                <a:srgbClr val="000000"/>
              </a:buClr>
              <a:buSzPts val="2000"/>
              <a:buFont typeface="Arial"/>
              <a:buNone/>
            </a:pPr>
            <a:r>
              <a:rPr b="0" i="0" lang="en-US" sz="2000" u="none" cap="none" strike="noStrike">
                <a:solidFill>
                  <a:srgbClr val="FFFFFF"/>
                </a:solidFill>
                <a:latin typeface="Georgia"/>
                <a:ea typeface="Georgia"/>
                <a:cs typeface="Georgia"/>
                <a:sym typeface="Georgia"/>
              </a:rPr>
              <a:t>9. Platform Storage </a:t>
            </a:r>
            <a:endParaRPr b="0" i="0" sz="2000" u="none" cap="none" strike="noStrike">
              <a:solidFill>
                <a:srgbClr val="FFFFFF"/>
              </a:solidFill>
              <a:latin typeface="Georgia"/>
              <a:ea typeface="Georgia"/>
              <a:cs typeface="Georgia"/>
              <a:sym typeface="Georgia"/>
            </a:endParaRPr>
          </a:p>
        </p:txBody>
      </p:sp>
      <p:sp>
        <p:nvSpPr>
          <p:cNvPr id="184" name="Google Shape;184;p19"/>
          <p:cNvSpPr txBox="1"/>
          <p:nvPr/>
        </p:nvSpPr>
        <p:spPr>
          <a:xfrm>
            <a:off x="249325" y="5099450"/>
            <a:ext cx="11150700" cy="780600"/>
          </a:xfrm>
          <a:prstGeom prst="rect">
            <a:avLst/>
          </a:prstGeom>
          <a:noFill/>
          <a:ln>
            <a:noFill/>
          </a:ln>
        </p:spPr>
        <p:txBody>
          <a:bodyPr anchorCtr="0" anchor="t" bIns="121900" lIns="121900" spcFirstLastPara="1" rIns="121900" wrap="square" tIns="121900">
            <a:noAutofit/>
          </a:bodyPr>
          <a:lstStyle/>
          <a:p>
            <a:pPr indent="0" lvl="0" marL="0" marR="0" rtl="0" algn="l">
              <a:lnSpc>
                <a:spcPct val="100000"/>
              </a:lnSpc>
              <a:spcBef>
                <a:spcPts val="0"/>
              </a:spcBef>
              <a:spcAft>
                <a:spcPts val="0"/>
              </a:spcAft>
              <a:buClr>
                <a:schemeClr val="dk1"/>
              </a:buClr>
              <a:buSzPts val="1600"/>
              <a:buFont typeface="Arial"/>
              <a:buNone/>
            </a:pPr>
            <a:r>
              <a:rPr b="0" i="0" lang="en-US" sz="1600" u="none" cap="none" strike="noStrike">
                <a:solidFill>
                  <a:schemeClr val="dk1"/>
                </a:solidFill>
                <a:latin typeface="Georgia"/>
                <a:ea typeface="Georgia"/>
                <a:cs typeface="Georgia"/>
                <a:sym typeface="Georgia"/>
              </a:rPr>
              <a:t>References held in Independent Reference system for 1 year and easily accessible by customer and their prospects: </a:t>
            </a:r>
            <a:br>
              <a:rPr b="0" i="0" lang="en-US" sz="1600" u="none" cap="none" strike="noStrike">
                <a:solidFill>
                  <a:schemeClr val="dk1"/>
                </a:solidFill>
                <a:latin typeface="Georgia"/>
                <a:ea typeface="Georgia"/>
                <a:cs typeface="Georgia"/>
                <a:sym typeface="Georgia"/>
              </a:rPr>
            </a:br>
            <a:r>
              <a:rPr lang="en-US" sz="1500">
                <a:solidFill>
                  <a:schemeClr val="dk1"/>
                </a:solidFill>
              </a:rPr>
              <a:t>There is the possibility to set an "expiration date" for each URL, evaluation.</a:t>
            </a:r>
            <a:endParaRPr sz="1500">
              <a:solidFill>
                <a:schemeClr val="dk1"/>
              </a:solidFill>
            </a:endParaRPr>
          </a:p>
          <a:p>
            <a:pPr indent="0" lvl="0" marL="0" marR="0" rtl="0" algn="l">
              <a:lnSpc>
                <a:spcPct val="100000"/>
              </a:lnSpc>
              <a:spcBef>
                <a:spcPts val="0"/>
              </a:spcBef>
              <a:spcAft>
                <a:spcPts val="0"/>
              </a:spcAft>
              <a:buClr>
                <a:schemeClr val="dk1"/>
              </a:buClr>
              <a:buSzPts val="1600"/>
              <a:buFont typeface="Arial"/>
              <a:buNone/>
            </a:pPr>
            <a:r>
              <a:t/>
            </a:r>
            <a:endParaRPr sz="1500">
              <a:solidFill>
                <a:schemeClr val="dk1"/>
              </a:solidFill>
            </a:endParaRPr>
          </a:p>
          <a:p>
            <a:pPr indent="0" lvl="0" marL="0" marR="0" rtl="0" algn="l">
              <a:lnSpc>
                <a:spcPct val="115000"/>
              </a:lnSpc>
              <a:spcBef>
                <a:spcPts val="0"/>
              </a:spcBef>
              <a:spcAft>
                <a:spcPts val="0"/>
              </a:spcAft>
              <a:buClr>
                <a:srgbClr val="000000"/>
              </a:buClr>
              <a:buSzPts val="1600"/>
              <a:buFont typeface="Arial"/>
              <a:buNone/>
            </a:pPr>
            <a:r>
              <a:t/>
            </a:r>
            <a:endParaRPr b="0" i="0" sz="1600" u="none" cap="none" strike="noStrike">
              <a:solidFill>
                <a:schemeClr val="dk1"/>
              </a:solidFill>
              <a:latin typeface="Georgia"/>
              <a:ea typeface="Georgia"/>
              <a:cs typeface="Georgia"/>
              <a:sym typeface="Georgia"/>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9" name="Shape 189"/>
        <p:cNvGrpSpPr/>
        <p:nvPr/>
      </p:nvGrpSpPr>
      <p:grpSpPr>
        <a:xfrm>
          <a:off x="0" y="0"/>
          <a:ext cx="0" cy="0"/>
          <a:chOff x="0" y="0"/>
          <a:chExt cx="0" cy="0"/>
        </a:xfrm>
      </p:grpSpPr>
      <p:pic>
        <p:nvPicPr>
          <p:cNvPr id="190" name="Google Shape;190;p20"/>
          <p:cNvPicPr preferRelativeResize="0"/>
          <p:nvPr/>
        </p:nvPicPr>
        <p:blipFill>
          <a:blip r:embed="rId3">
            <a:alphaModFix/>
          </a:blip>
          <a:stretch>
            <a:fillRect/>
          </a:stretch>
        </p:blipFill>
        <p:spPr>
          <a:xfrm>
            <a:off x="4328288" y="2746575"/>
            <a:ext cx="3535425" cy="1578925"/>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